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50"/>
  </p:notesMasterIdLst>
  <p:handoutMasterIdLst>
    <p:handoutMasterId r:id="rId51"/>
  </p:handoutMasterIdLst>
  <p:sldIdLst>
    <p:sldId id="306" r:id="rId2"/>
    <p:sldId id="305" r:id="rId3"/>
    <p:sldId id="363" r:id="rId4"/>
    <p:sldId id="258" r:id="rId5"/>
    <p:sldId id="259" r:id="rId6"/>
    <p:sldId id="354" r:id="rId7"/>
    <p:sldId id="261" r:id="rId8"/>
    <p:sldId id="262" r:id="rId9"/>
    <p:sldId id="263" r:id="rId10"/>
    <p:sldId id="370" r:id="rId11"/>
    <p:sldId id="272" r:id="rId12"/>
    <p:sldId id="279" r:id="rId13"/>
    <p:sldId id="311" r:id="rId14"/>
    <p:sldId id="283" r:id="rId15"/>
    <p:sldId id="360" r:id="rId16"/>
    <p:sldId id="361" r:id="rId17"/>
    <p:sldId id="362" r:id="rId18"/>
    <p:sldId id="358" r:id="rId19"/>
    <p:sldId id="359" r:id="rId20"/>
    <p:sldId id="378" r:id="rId21"/>
    <p:sldId id="303" r:id="rId22"/>
    <p:sldId id="371" r:id="rId23"/>
    <p:sldId id="364" r:id="rId24"/>
    <p:sldId id="365" r:id="rId25"/>
    <p:sldId id="367" r:id="rId26"/>
    <p:sldId id="366" r:id="rId27"/>
    <p:sldId id="368" r:id="rId28"/>
    <p:sldId id="377" r:id="rId29"/>
    <p:sldId id="369" r:id="rId30"/>
    <p:sldId id="321" r:id="rId31"/>
    <p:sldId id="375" r:id="rId32"/>
    <p:sldId id="372" r:id="rId33"/>
    <p:sldId id="324" r:id="rId34"/>
    <p:sldId id="325" r:id="rId35"/>
    <p:sldId id="357" r:id="rId36"/>
    <p:sldId id="310" r:id="rId37"/>
    <p:sldId id="376" r:id="rId38"/>
    <p:sldId id="264" r:id="rId39"/>
    <p:sldId id="268" r:id="rId40"/>
    <p:sldId id="269" r:id="rId41"/>
    <p:sldId id="270" r:id="rId42"/>
    <p:sldId id="342" r:id="rId43"/>
    <p:sldId id="348" r:id="rId44"/>
    <p:sldId id="373" r:id="rId45"/>
    <p:sldId id="374" r:id="rId46"/>
    <p:sldId id="379" r:id="rId47"/>
    <p:sldId id="356" r:id="rId48"/>
    <p:sldId id="294" r:id="rId49"/>
  </p:sldIdLst>
  <p:sldSz cx="12192000" cy="6858000"/>
  <p:notesSz cx="6794500" cy="9918700"/>
  <p:embeddedFontLst>
    <p:embeddedFont>
      <p:font typeface="Arial Unicode MS" panose="02010600030101010101" charset="-122"/>
      <p:regular r:id="rId52"/>
    </p:embeddedFont>
    <p:embeddedFont>
      <p:font typeface="Brush Script MT" panose="03060802040406070304" pitchFamily="66" charset="0"/>
      <p:italic r:id="rId53"/>
    </p:embeddedFont>
    <p:embeddedFont>
      <p:font typeface="Calibri" panose="020F0502020204030204" pitchFamily="34" charset="0"/>
      <p:regular r:id="rId54"/>
      <p:bold r:id="rId55"/>
      <p:italic r:id="rId56"/>
      <p:boldItalic r:id="rId57"/>
    </p:embeddedFont>
    <p:embeddedFont>
      <p:font typeface="Georgia" panose="02040502050405020303" pitchFamily="18"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
      <p:font typeface="Segoe UI Black" panose="020B0A02040204020203" pitchFamily="34" charset="0"/>
      <p:bold r:id="rId66"/>
      <p:boldItalic r:id="rId67"/>
    </p:embeddedFont>
    <p:embeddedFont>
      <p:font typeface="黑体" panose="02010609060101010101" pitchFamily="49" charset="-122"/>
      <p:regular r:id="rId68"/>
    </p:embeddedFont>
    <p:embeddedFont>
      <p:font typeface="华文琥珀" panose="02010800040101010101" pitchFamily="2" charset="-122"/>
      <p:regular r:id="rId69"/>
    </p:embeddedFont>
    <p:embeddedFont>
      <p:font typeface="华文行楷" panose="02010800040101010101" pitchFamily="2" charset="-122"/>
      <p:regular r:id="rId70"/>
    </p:embeddedFont>
    <p:embeddedFont>
      <p:font typeface="华文中宋" panose="02010600040101010101" pitchFamily="2" charset="-122"/>
      <p:regular r:id="rId71"/>
    </p:embeddedFont>
    <p:embeddedFont>
      <p:font typeface="微软雅黑" panose="020B0503020204020204" pitchFamily="34" charset="-122"/>
      <p:regular r:id="rId72"/>
      <p:bold r:id="rId73"/>
    </p:embeddedFont>
    <p:embeddedFont>
      <p:font typeface="微软雅黑 Light" panose="020B0502040204020203" pitchFamily="34" charset="-122"/>
      <p:regular r:id="rId7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4"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F24"/>
    <a:srgbClr val="59662D"/>
    <a:srgbClr val="14466B"/>
    <a:srgbClr val="3B3B3B"/>
    <a:srgbClr val="15ACE6"/>
    <a:srgbClr val="E5B4B6"/>
    <a:srgbClr val="FCFEFC"/>
    <a:srgbClr val="4ABEED"/>
    <a:srgbClr val="FFFFCC"/>
    <a:srgbClr val="234C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89877" autoAdjust="0"/>
  </p:normalViewPr>
  <p:slideViewPr>
    <p:cSldViewPr snapToGrid="0">
      <p:cViewPr varScale="1">
        <p:scale>
          <a:sx n="88" d="100"/>
          <a:sy n="88" d="100"/>
        </p:scale>
        <p:origin x="72" y="222"/>
      </p:cViewPr>
      <p:guideLst>
        <p:guide orient="horz" pos="2160"/>
        <p:guide pos="3840"/>
      </p:guideLst>
    </p:cSldViewPr>
  </p:slideViewPr>
  <p:notesTextViewPr>
    <p:cViewPr>
      <p:scale>
        <a:sx n="3" d="2"/>
        <a:sy n="3" d="2"/>
      </p:scale>
      <p:origin x="0" y="0"/>
    </p:cViewPr>
  </p:notesTextViewPr>
  <p:notesViewPr>
    <p:cSldViewPr snapToGrid="0">
      <p:cViewPr varScale="1">
        <p:scale>
          <a:sx n="63" d="100"/>
          <a:sy n="63" d="100"/>
        </p:scale>
        <p:origin x="2715" y="60"/>
      </p:cViewPr>
      <p:guideLst>
        <p:guide orient="horz" pos="3124"/>
        <p:guide pos="214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0C059E7-BE5D-49B2-AC1C-D2B4C9AE9D8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737EE383-C8EE-444D-BB7B-174BD9444EE6}">
      <dgm:prSet phldrT="[文本]" custT="1"/>
      <dgm:spPr>
        <a:solidFill>
          <a:schemeClr val="accent2">
            <a:lumMod val="50000"/>
          </a:schemeClr>
        </a:solidFill>
        <a:ln>
          <a:solidFill>
            <a:schemeClr val="accent2">
              <a:lumMod val="50000"/>
            </a:schemeClr>
          </a:solidFill>
        </a:ln>
      </dgm:spPr>
      <dgm:t>
        <a:bodyPr/>
        <a:lstStyle/>
        <a:p>
          <a:r>
            <a:rPr lang="zh-CN" altLang="en-US" sz="2000" b="1" dirty="0">
              <a:latin typeface="微软雅黑" panose="020B0503020204020204" pitchFamily="34" charset="-122"/>
              <a:ea typeface="微软雅黑" panose="020B0503020204020204" pitchFamily="34" charset="-122"/>
            </a:rPr>
            <a:t>创新</a:t>
          </a:r>
          <a:r>
            <a:rPr lang="en-US" altLang="zh-CN" sz="2000" b="1" dirty="0">
              <a:latin typeface="微软雅黑" panose="020B0503020204020204" pitchFamily="34" charset="-122"/>
              <a:ea typeface="微软雅黑" panose="020B0503020204020204" pitchFamily="34" charset="-122"/>
            </a:rPr>
            <a:t>1.0</a:t>
          </a:r>
          <a:endParaRPr lang="zh-CN" altLang="en-US" sz="2000" b="1" dirty="0">
            <a:latin typeface="微软雅黑" panose="020B0503020204020204" pitchFamily="34" charset="-122"/>
            <a:ea typeface="微软雅黑" panose="020B0503020204020204" pitchFamily="34" charset="-122"/>
          </a:endParaRPr>
        </a:p>
      </dgm:t>
    </dgm:pt>
    <dgm:pt modelId="{E5551109-5C66-4EA0-835A-23BA95412A04}" type="parTrans" cxnId="{AD67016C-4F36-44E7-843C-30A131FD988F}">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37BE628-5B70-4189-82A4-27ABC02FD082}" type="sibTrans" cxnId="{AD67016C-4F36-44E7-843C-30A131FD988F}">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44D8000-9456-45B1-A0CA-0D9F9747756F}">
      <dgm:prSet phldrT="[文本]" custT="1"/>
      <dgm:spPr/>
      <dgm: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以技术研发线性模式为特征的封闭式创新</a:t>
          </a:r>
        </a:p>
      </dgm:t>
    </dgm:pt>
    <dgm:pt modelId="{A5895128-0EF1-483C-9AC5-548B2EA8C67B}" type="parTrans" cxnId="{32E3C538-E1B5-4D34-A157-C1B3B529894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5A007E2-BB01-421E-803C-29014654B497}" type="sibTrans" cxnId="{32E3C538-E1B5-4D34-A157-C1B3B529894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F5702C3-6AB2-4D9D-B33A-0C901D71FE17}">
      <dgm:prSet phldrT="[文本]" custT="1"/>
      <dgm:spPr>
        <a:solidFill>
          <a:schemeClr val="accent4">
            <a:lumMod val="50000"/>
          </a:schemeClr>
        </a:solidFill>
        <a:ln>
          <a:solidFill>
            <a:schemeClr val="accent4">
              <a:lumMod val="50000"/>
            </a:schemeClr>
          </a:solidFill>
        </a:ln>
      </dgm:spPr>
      <dgm:t>
        <a:bodyPr/>
        <a:lstStyle/>
        <a:p>
          <a:r>
            <a:rPr lang="zh-CN" altLang="en-US" sz="2000" b="1" dirty="0">
              <a:latin typeface="微软雅黑" panose="020B0503020204020204" pitchFamily="34" charset="-122"/>
              <a:ea typeface="微软雅黑" panose="020B0503020204020204" pitchFamily="34" charset="-122"/>
            </a:rPr>
            <a:t>创新</a:t>
          </a:r>
          <a:r>
            <a:rPr lang="en-US" altLang="zh-CN" sz="2000" b="1" dirty="0">
              <a:latin typeface="微软雅黑" panose="020B0503020204020204" pitchFamily="34" charset="-122"/>
              <a:ea typeface="微软雅黑" panose="020B0503020204020204" pitchFamily="34" charset="-122"/>
            </a:rPr>
            <a:t>2.0</a:t>
          </a:r>
          <a:endParaRPr lang="zh-CN" altLang="en-US" sz="2000" b="1" dirty="0">
            <a:latin typeface="微软雅黑" panose="020B0503020204020204" pitchFamily="34" charset="-122"/>
            <a:ea typeface="微软雅黑" panose="020B0503020204020204" pitchFamily="34" charset="-122"/>
          </a:endParaRPr>
        </a:p>
      </dgm:t>
    </dgm:pt>
    <dgm:pt modelId="{FCA4F6B6-507D-4595-8A34-D0B24DC773F1}" type="parTrans" cxnId="{9384E274-307C-4F2B-84A1-B0A13629520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740FC06-654E-4193-819E-0EA34F5698E7}" type="sibTrans" cxnId="{9384E274-307C-4F2B-84A1-B0A13629520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91C1DA7-FF40-49E1-9CD8-B220B6F3ABDE}">
      <dgm:prSet phldrT="[文本]" custT="1"/>
      <dgm:spPr/>
      <dgm: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以产学研合作为特征的开放式创新</a:t>
          </a:r>
        </a:p>
      </dgm:t>
    </dgm:pt>
    <dgm:pt modelId="{7481F5C1-B052-463D-886D-9348D9FCB13D}" type="parTrans" cxnId="{5804E43C-DFCE-48D1-9F3A-B94A93208ED7}">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2FEC775-5B36-4345-BAD1-6E86C7892A63}" type="sibTrans" cxnId="{5804E43C-DFCE-48D1-9F3A-B94A93208ED7}">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B71B7D9-1FE1-47DD-8166-30E17D858464}">
      <dgm:prSet phldrT="[文本]" custT="1"/>
      <dgm:spPr>
        <a:solidFill>
          <a:schemeClr val="accent6">
            <a:lumMod val="50000"/>
          </a:schemeClr>
        </a:solidFill>
        <a:ln>
          <a:solidFill>
            <a:schemeClr val="accent6">
              <a:lumMod val="50000"/>
            </a:schemeClr>
          </a:solidFill>
        </a:ln>
      </dgm:spPr>
      <dgm:t>
        <a:bodyPr/>
        <a:lstStyle/>
        <a:p>
          <a:r>
            <a:rPr lang="zh-CN" altLang="en-US" sz="2000" b="1" dirty="0">
              <a:latin typeface="微软雅黑" panose="020B0503020204020204" pitchFamily="34" charset="-122"/>
              <a:ea typeface="微软雅黑" panose="020B0503020204020204" pitchFamily="34" charset="-122"/>
            </a:rPr>
            <a:t>创新</a:t>
          </a:r>
          <a:r>
            <a:rPr lang="en-US" altLang="zh-CN" sz="2000" b="1" dirty="0">
              <a:latin typeface="微软雅黑" panose="020B0503020204020204" pitchFamily="34" charset="-122"/>
              <a:ea typeface="微软雅黑" panose="020B0503020204020204" pitchFamily="34" charset="-122"/>
            </a:rPr>
            <a:t>3.0</a:t>
          </a:r>
          <a:endParaRPr lang="zh-CN" altLang="en-US" sz="2000" b="1" dirty="0">
            <a:latin typeface="微软雅黑" panose="020B0503020204020204" pitchFamily="34" charset="-122"/>
            <a:ea typeface="微软雅黑" panose="020B0503020204020204" pitchFamily="34" charset="-122"/>
          </a:endParaRPr>
        </a:p>
      </dgm:t>
    </dgm:pt>
    <dgm:pt modelId="{478A0C8B-6013-47E7-AE5B-3F5039BBCA7F}" type="parTrans" cxnId="{B1B2B78B-E43D-4090-A0E5-E7A81B0C8F3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B365D41-76D6-4E23-A948-C9215C0D8E04}" type="sibTrans" cxnId="{B1B2B78B-E43D-4090-A0E5-E7A81B0C8F3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B937120-FBEC-4B12-A161-B7126CB25507}">
      <dgm:prSet phldrT="[文本]" custT="1"/>
      <dgm:spPr/>
      <dgm: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以应用为本、以用户为中心、以生态软环境为基础的自组织创新</a:t>
          </a:r>
        </a:p>
      </dgm:t>
    </dgm:pt>
    <dgm:pt modelId="{AD812318-6945-4395-8C03-215E81AFC9BB}" type="parTrans" cxnId="{A0312530-1D37-47EB-9D76-559ECAA4A8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A64B4B1A-4C8B-4F7B-BFD7-4BDEC01FBD9A}" type="sibTrans" cxnId="{A0312530-1D37-47EB-9D76-559ECAA4A8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1E27849-8066-4DFB-82F2-77D9080A6612}" type="pres">
      <dgm:prSet presAssocID="{10C059E7-BE5D-49B2-AC1C-D2B4C9AE9D82}" presName="Name0" presStyleCnt="0">
        <dgm:presLayoutVars>
          <dgm:dir/>
          <dgm:animLvl val="lvl"/>
          <dgm:resizeHandles val="exact"/>
        </dgm:presLayoutVars>
      </dgm:prSet>
      <dgm:spPr/>
    </dgm:pt>
    <dgm:pt modelId="{02CD8221-A7F6-4560-9530-D5A000EE6CC0}" type="pres">
      <dgm:prSet presAssocID="{737EE383-C8EE-444D-BB7B-174BD9444EE6}" presName="composite" presStyleCnt="0"/>
      <dgm:spPr/>
    </dgm:pt>
    <dgm:pt modelId="{6E832378-A691-4813-BC0D-FEE30D8CF162}" type="pres">
      <dgm:prSet presAssocID="{737EE383-C8EE-444D-BB7B-174BD9444EE6}" presName="parTx" presStyleLbl="alignNode1" presStyleIdx="0" presStyleCnt="3" custScaleY="106726" custLinFactNeighborX="-103" custLinFactNeighborY="4926">
        <dgm:presLayoutVars>
          <dgm:chMax val="0"/>
          <dgm:chPref val="0"/>
          <dgm:bulletEnabled val="1"/>
        </dgm:presLayoutVars>
      </dgm:prSet>
      <dgm:spPr/>
    </dgm:pt>
    <dgm:pt modelId="{8710FA87-292D-4E18-9016-E04DB4AAED1B}" type="pres">
      <dgm:prSet presAssocID="{737EE383-C8EE-444D-BB7B-174BD9444EE6}" presName="desTx" presStyleLbl="alignAccFollowNode1" presStyleIdx="0" presStyleCnt="3">
        <dgm:presLayoutVars>
          <dgm:bulletEnabled val="1"/>
        </dgm:presLayoutVars>
      </dgm:prSet>
      <dgm:spPr/>
    </dgm:pt>
    <dgm:pt modelId="{70500C8A-DD2F-41ED-99AE-6B2D4E4F9B8F}" type="pres">
      <dgm:prSet presAssocID="{D37BE628-5B70-4189-82A4-27ABC02FD082}" presName="space" presStyleCnt="0"/>
      <dgm:spPr/>
    </dgm:pt>
    <dgm:pt modelId="{AB56D52E-2B0D-4D34-898F-3082C44D062D}" type="pres">
      <dgm:prSet presAssocID="{4F5702C3-6AB2-4D9D-B33A-0C901D71FE17}" presName="composite" presStyleCnt="0"/>
      <dgm:spPr/>
    </dgm:pt>
    <dgm:pt modelId="{202CF1AE-F757-4AD4-9152-ABB0DFF7BDB2}" type="pres">
      <dgm:prSet presAssocID="{4F5702C3-6AB2-4D9D-B33A-0C901D71FE17}" presName="parTx" presStyleLbl="alignNode1" presStyleIdx="1" presStyleCnt="3">
        <dgm:presLayoutVars>
          <dgm:chMax val="0"/>
          <dgm:chPref val="0"/>
          <dgm:bulletEnabled val="1"/>
        </dgm:presLayoutVars>
      </dgm:prSet>
      <dgm:spPr/>
    </dgm:pt>
    <dgm:pt modelId="{1FF8CFB2-1E6B-48D5-A6A4-DD1417048754}" type="pres">
      <dgm:prSet presAssocID="{4F5702C3-6AB2-4D9D-B33A-0C901D71FE17}" presName="desTx" presStyleLbl="alignAccFollowNode1" presStyleIdx="1" presStyleCnt="3">
        <dgm:presLayoutVars>
          <dgm:bulletEnabled val="1"/>
        </dgm:presLayoutVars>
      </dgm:prSet>
      <dgm:spPr/>
    </dgm:pt>
    <dgm:pt modelId="{4F41DF06-92A8-49E6-94FE-EC48B29AEBCE}" type="pres">
      <dgm:prSet presAssocID="{D740FC06-654E-4193-819E-0EA34F5698E7}" presName="space" presStyleCnt="0"/>
      <dgm:spPr/>
    </dgm:pt>
    <dgm:pt modelId="{6AC94907-17F0-4CDB-8E6A-0F474DC26A3A}" type="pres">
      <dgm:prSet presAssocID="{4B71B7D9-1FE1-47DD-8166-30E17D858464}" presName="composite" presStyleCnt="0"/>
      <dgm:spPr/>
    </dgm:pt>
    <dgm:pt modelId="{3DD0E2B7-2267-406F-9201-3DDFAA1F0C9F}" type="pres">
      <dgm:prSet presAssocID="{4B71B7D9-1FE1-47DD-8166-30E17D858464}" presName="parTx" presStyleLbl="alignNode1" presStyleIdx="2" presStyleCnt="3">
        <dgm:presLayoutVars>
          <dgm:chMax val="0"/>
          <dgm:chPref val="0"/>
          <dgm:bulletEnabled val="1"/>
        </dgm:presLayoutVars>
      </dgm:prSet>
      <dgm:spPr/>
    </dgm:pt>
    <dgm:pt modelId="{6724EC95-71B1-42A1-88B9-51E81CEEBF65}" type="pres">
      <dgm:prSet presAssocID="{4B71B7D9-1FE1-47DD-8166-30E17D858464}" presName="desTx" presStyleLbl="alignAccFollowNode1" presStyleIdx="2" presStyleCnt="3">
        <dgm:presLayoutVars>
          <dgm:bulletEnabled val="1"/>
        </dgm:presLayoutVars>
      </dgm:prSet>
      <dgm:spPr/>
    </dgm:pt>
  </dgm:ptLst>
  <dgm:cxnLst>
    <dgm:cxn modelId="{D7F5601E-E03D-491E-85A8-840DAFCCBB46}" type="presOf" srcId="{737EE383-C8EE-444D-BB7B-174BD9444EE6}" destId="{6E832378-A691-4813-BC0D-FEE30D8CF162}" srcOrd="0" destOrd="0" presId="urn:microsoft.com/office/officeart/2005/8/layout/hList1"/>
    <dgm:cxn modelId="{A0312530-1D37-47EB-9D76-559ECAA4A8EC}" srcId="{4B71B7D9-1FE1-47DD-8166-30E17D858464}" destId="{8B937120-FBEC-4B12-A161-B7126CB25507}" srcOrd="0" destOrd="0" parTransId="{AD812318-6945-4395-8C03-215E81AFC9BB}" sibTransId="{A64B4B1A-4C8B-4F7B-BFD7-4BDEC01FBD9A}"/>
    <dgm:cxn modelId="{32E3C538-E1B5-4D34-A157-C1B3B529894C}" srcId="{737EE383-C8EE-444D-BB7B-174BD9444EE6}" destId="{344D8000-9456-45B1-A0CA-0D9F9747756F}" srcOrd="0" destOrd="0" parTransId="{A5895128-0EF1-483C-9AC5-548B2EA8C67B}" sibTransId="{45A007E2-BB01-421E-803C-29014654B497}"/>
    <dgm:cxn modelId="{5804E43C-DFCE-48D1-9F3A-B94A93208ED7}" srcId="{4F5702C3-6AB2-4D9D-B33A-0C901D71FE17}" destId="{291C1DA7-FF40-49E1-9CD8-B220B6F3ABDE}" srcOrd="0" destOrd="0" parTransId="{7481F5C1-B052-463D-886D-9348D9FCB13D}" sibTransId="{02FEC775-5B36-4345-BAD1-6E86C7892A63}"/>
    <dgm:cxn modelId="{AD67016C-4F36-44E7-843C-30A131FD988F}" srcId="{10C059E7-BE5D-49B2-AC1C-D2B4C9AE9D82}" destId="{737EE383-C8EE-444D-BB7B-174BD9444EE6}" srcOrd="0" destOrd="0" parTransId="{E5551109-5C66-4EA0-835A-23BA95412A04}" sibTransId="{D37BE628-5B70-4189-82A4-27ABC02FD082}"/>
    <dgm:cxn modelId="{27E19B4F-B695-4B56-801B-438F7C54D3A5}" type="presOf" srcId="{4B71B7D9-1FE1-47DD-8166-30E17D858464}" destId="{3DD0E2B7-2267-406F-9201-3DDFAA1F0C9F}" srcOrd="0" destOrd="0" presId="urn:microsoft.com/office/officeart/2005/8/layout/hList1"/>
    <dgm:cxn modelId="{9384E274-307C-4F2B-84A1-B0A136295209}" srcId="{10C059E7-BE5D-49B2-AC1C-D2B4C9AE9D82}" destId="{4F5702C3-6AB2-4D9D-B33A-0C901D71FE17}" srcOrd="1" destOrd="0" parTransId="{FCA4F6B6-507D-4595-8A34-D0B24DC773F1}" sibTransId="{D740FC06-654E-4193-819E-0EA34F5698E7}"/>
    <dgm:cxn modelId="{498A4D86-E28C-4DAD-B785-0750DB704053}" type="presOf" srcId="{10C059E7-BE5D-49B2-AC1C-D2B4C9AE9D82}" destId="{31E27849-8066-4DFB-82F2-77D9080A6612}" srcOrd="0" destOrd="0" presId="urn:microsoft.com/office/officeart/2005/8/layout/hList1"/>
    <dgm:cxn modelId="{B1B2B78B-E43D-4090-A0E5-E7A81B0C8F34}" srcId="{10C059E7-BE5D-49B2-AC1C-D2B4C9AE9D82}" destId="{4B71B7D9-1FE1-47DD-8166-30E17D858464}" srcOrd="2" destOrd="0" parTransId="{478A0C8B-6013-47E7-AE5B-3F5039BBCA7F}" sibTransId="{CB365D41-76D6-4E23-A948-C9215C0D8E04}"/>
    <dgm:cxn modelId="{41A0AEA9-5803-4882-88F2-AB782ECC2296}" type="presOf" srcId="{344D8000-9456-45B1-A0CA-0D9F9747756F}" destId="{8710FA87-292D-4E18-9016-E04DB4AAED1B}" srcOrd="0" destOrd="0" presId="urn:microsoft.com/office/officeart/2005/8/layout/hList1"/>
    <dgm:cxn modelId="{B01E64CE-64CD-4A32-8261-3C2B17AA2739}" type="presOf" srcId="{8B937120-FBEC-4B12-A161-B7126CB25507}" destId="{6724EC95-71B1-42A1-88B9-51E81CEEBF65}" srcOrd="0" destOrd="0" presId="urn:microsoft.com/office/officeart/2005/8/layout/hList1"/>
    <dgm:cxn modelId="{6D722BD7-4A3F-4713-AF32-487B1779E1E1}" type="presOf" srcId="{291C1DA7-FF40-49E1-9CD8-B220B6F3ABDE}" destId="{1FF8CFB2-1E6B-48D5-A6A4-DD1417048754}" srcOrd="0" destOrd="0" presId="urn:microsoft.com/office/officeart/2005/8/layout/hList1"/>
    <dgm:cxn modelId="{BACCABEA-760C-47F8-B87F-076024E2E400}" type="presOf" srcId="{4F5702C3-6AB2-4D9D-B33A-0C901D71FE17}" destId="{202CF1AE-F757-4AD4-9152-ABB0DFF7BDB2}" srcOrd="0" destOrd="0" presId="urn:microsoft.com/office/officeart/2005/8/layout/hList1"/>
    <dgm:cxn modelId="{E6778C17-32EF-447A-97D3-084AD41AD4BC}" type="presParOf" srcId="{31E27849-8066-4DFB-82F2-77D9080A6612}" destId="{02CD8221-A7F6-4560-9530-D5A000EE6CC0}" srcOrd="0" destOrd="0" presId="urn:microsoft.com/office/officeart/2005/8/layout/hList1"/>
    <dgm:cxn modelId="{DF0B0D74-169C-4FFE-BC7C-4509EC38E561}" type="presParOf" srcId="{02CD8221-A7F6-4560-9530-D5A000EE6CC0}" destId="{6E832378-A691-4813-BC0D-FEE30D8CF162}" srcOrd="0" destOrd="0" presId="urn:microsoft.com/office/officeart/2005/8/layout/hList1"/>
    <dgm:cxn modelId="{53CE5696-B3AF-40D1-8244-ABFA0A7E0664}" type="presParOf" srcId="{02CD8221-A7F6-4560-9530-D5A000EE6CC0}" destId="{8710FA87-292D-4E18-9016-E04DB4AAED1B}" srcOrd="1" destOrd="0" presId="urn:microsoft.com/office/officeart/2005/8/layout/hList1"/>
    <dgm:cxn modelId="{A0728ECA-3FED-408E-8D8A-662DD7F0410A}" type="presParOf" srcId="{31E27849-8066-4DFB-82F2-77D9080A6612}" destId="{70500C8A-DD2F-41ED-99AE-6B2D4E4F9B8F}" srcOrd="1" destOrd="0" presId="urn:microsoft.com/office/officeart/2005/8/layout/hList1"/>
    <dgm:cxn modelId="{3BDBD7D2-770C-4011-9F54-93D125A2C56D}" type="presParOf" srcId="{31E27849-8066-4DFB-82F2-77D9080A6612}" destId="{AB56D52E-2B0D-4D34-898F-3082C44D062D}" srcOrd="2" destOrd="0" presId="urn:microsoft.com/office/officeart/2005/8/layout/hList1"/>
    <dgm:cxn modelId="{9D393933-7B33-4587-89F5-132578251E3C}" type="presParOf" srcId="{AB56D52E-2B0D-4D34-898F-3082C44D062D}" destId="{202CF1AE-F757-4AD4-9152-ABB0DFF7BDB2}" srcOrd="0" destOrd="0" presId="urn:microsoft.com/office/officeart/2005/8/layout/hList1"/>
    <dgm:cxn modelId="{0D77A2FA-E908-4DA3-85EE-2A80BAD4DF5E}" type="presParOf" srcId="{AB56D52E-2B0D-4D34-898F-3082C44D062D}" destId="{1FF8CFB2-1E6B-48D5-A6A4-DD1417048754}" srcOrd="1" destOrd="0" presId="urn:microsoft.com/office/officeart/2005/8/layout/hList1"/>
    <dgm:cxn modelId="{2459699E-011D-481E-BB41-736A05EC908A}" type="presParOf" srcId="{31E27849-8066-4DFB-82F2-77D9080A6612}" destId="{4F41DF06-92A8-49E6-94FE-EC48B29AEBCE}" srcOrd="3" destOrd="0" presId="urn:microsoft.com/office/officeart/2005/8/layout/hList1"/>
    <dgm:cxn modelId="{77AA47F2-DF76-4FC5-9FEF-8E1064459EF2}" type="presParOf" srcId="{31E27849-8066-4DFB-82F2-77D9080A6612}" destId="{6AC94907-17F0-4CDB-8E6A-0F474DC26A3A}" srcOrd="4" destOrd="0" presId="urn:microsoft.com/office/officeart/2005/8/layout/hList1"/>
    <dgm:cxn modelId="{8793C314-DA17-4E1E-B38A-A165A2A62B91}" type="presParOf" srcId="{6AC94907-17F0-4CDB-8E6A-0F474DC26A3A}" destId="{3DD0E2B7-2267-406F-9201-3DDFAA1F0C9F}" srcOrd="0" destOrd="0" presId="urn:microsoft.com/office/officeart/2005/8/layout/hList1"/>
    <dgm:cxn modelId="{4C2AB90C-F962-4F35-BEC8-0EFDA019726A}" type="presParOf" srcId="{6AC94907-17F0-4CDB-8E6A-0F474DC26A3A}" destId="{6724EC95-71B1-42A1-88B9-51E81CEEBF6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687DC1-6E94-4A52-B1E0-4963573FD8CA}" type="doc">
      <dgm:prSet loTypeId="urn:microsoft.com/office/officeart/2005/8/layout/matrix1#1" loCatId="matrix" qsTypeId="urn:microsoft.com/office/officeart/2005/8/quickstyle/simple1#4" qsCatId="simple" csTypeId="urn:microsoft.com/office/officeart/2005/8/colors/accent1_2#3" csCatId="accent1" phldr="1"/>
      <dgm:spPr/>
      <dgm:t>
        <a:bodyPr/>
        <a:lstStyle/>
        <a:p>
          <a:endParaRPr lang="zh-CN" altLang="en-US"/>
        </a:p>
      </dgm:t>
    </dgm:pt>
    <dgm:pt modelId="{C401D5E1-D674-4C13-B4AA-A2E05B81D30E}">
      <dgm:prSet phldrT="[文本]" custT="1"/>
      <dgm:spPr>
        <a:xfrm>
          <a:off x="1562346" y="917266"/>
          <a:ext cx="1339153" cy="611510"/>
        </a:xfrm>
        <a:prstGeom prst="roundRect">
          <a:avLst/>
        </a:prstGeom>
        <a:solidFill>
          <a:srgbClr val="5B9BD5">
            <a:lumMod val="20000"/>
            <a:lumOff val="80000"/>
          </a:srgbClr>
        </a:solidFill>
        <a:ln w="12700" cap="flat" cmpd="sng" algn="ctr">
          <a:solidFill>
            <a:sysClr val="window" lastClr="FFFFFF">
              <a:hueOff val="0"/>
              <a:satOff val="0"/>
              <a:lumOff val="0"/>
              <a:alphaOff val="0"/>
            </a:sysClr>
          </a:solidFill>
          <a:prstDash val="solid"/>
          <a:miter lim="800000"/>
        </a:ln>
        <a:effectLst/>
      </dgm:spPr>
      <dgm:t>
        <a:bodyPr lIns="0" tIns="0" rIns="0" bIns="0"/>
        <a:lstStyle/>
        <a:p>
          <a:pPr>
            <a:buNone/>
          </a:pPr>
          <a:r>
            <a:rPr lang="en-US" altLang="zh-CN" sz="3200" dirty="0">
              <a:solidFill>
                <a:sysClr val="windowText" lastClr="000000">
                  <a:hueOff val="0"/>
                  <a:satOff val="0"/>
                  <a:lumOff val="0"/>
                  <a:alphaOff val="0"/>
                </a:sysClr>
              </a:solidFill>
              <a:latin typeface="Times New Roman"/>
              <a:ea typeface="华文中宋"/>
              <a:cs typeface="+mn-cs"/>
            </a:rPr>
            <a:t>STEM</a:t>
          </a:r>
          <a:endParaRPr lang="zh-CN" altLang="en-US" sz="3200" dirty="0">
            <a:solidFill>
              <a:sysClr val="windowText" lastClr="000000">
                <a:hueOff val="0"/>
                <a:satOff val="0"/>
                <a:lumOff val="0"/>
                <a:alphaOff val="0"/>
              </a:sysClr>
            </a:solidFill>
            <a:latin typeface="Times New Roman"/>
            <a:ea typeface="华文中宋"/>
            <a:cs typeface="+mn-cs"/>
          </a:endParaRPr>
        </a:p>
      </dgm:t>
    </dgm:pt>
    <dgm:pt modelId="{918A1CE2-EA8D-4369-ADD7-719D8F3FBC00}" type="parTrans" cxnId="{8AC996A4-7E0D-4A71-AE2F-56CC02946413}">
      <dgm:prSet/>
      <dgm:spPr/>
      <dgm:t>
        <a:bodyPr/>
        <a:lstStyle/>
        <a:p>
          <a:endParaRPr lang="zh-CN" altLang="en-US"/>
        </a:p>
      </dgm:t>
    </dgm:pt>
    <dgm:pt modelId="{64CCDACD-FDA6-4B12-ACC9-3336392E3467}" type="sibTrans" cxnId="{8AC996A4-7E0D-4A71-AE2F-56CC02946413}">
      <dgm:prSet/>
      <dgm:spPr/>
      <dgm:t>
        <a:bodyPr/>
        <a:lstStyle/>
        <a:p>
          <a:endParaRPr lang="zh-CN" altLang="en-US"/>
        </a:p>
      </dgm:t>
    </dgm:pt>
    <dgm:pt modelId="{711C1890-5F2D-4180-9986-D4D93873CA22}">
      <dgm:prSet phldrT="[文本]" custT="1"/>
      <dgm:spPr>
        <a:xfrm rot="16200000">
          <a:off x="504450" y="-504450"/>
          <a:ext cx="1223021" cy="2231923"/>
        </a:xfrm>
        <a:prstGeom prst="round1Rect">
          <a:avLst/>
        </a:prstGeom>
        <a:solidFill>
          <a:srgbClr val="13498F"/>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spcAft>
              <a:spcPts val="0"/>
            </a:spcAft>
            <a:buNone/>
          </a:pPr>
          <a:r>
            <a:rPr lang="en-US" altLang="zh-CN" sz="1800" b="1" dirty="0">
              <a:solidFill>
                <a:sysClr val="window" lastClr="FFFFFF"/>
              </a:solidFill>
              <a:latin typeface="微软雅黑" panose="020B0503020204020204" pitchFamily="34" charset="-122"/>
              <a:ea typeface="微软雅黑" panose="020B0503020204020204" pitchFamily="34" charset="-122"/>
              <a:cs typeface="+mn-cs"/>
            </a:rPr>
            <a:t>S</a:t>
          </a:r>
          <a:r>
            <a:rPr lang="zh-CN" altLang="en-US" sz="1800" b="1" dirty="0">
              <a:solidFill>
                <a:sysClr val="window" lastClr="FFFFFF"/>
              </a:solidFill>
              <a:latin typeface="微软雅黑" panose="020B0503020204020204" pitchFamily="34" charset="-122"/>
              <a:ea typeface="微软雅黑" panose="020B0503020204020204" pitchFamily="34" charset="-122"/>
              <a:cs typeface="+mn-cs"/>
            </a:rPr>
            <a:t>：科学</a:t>
          </a:r>
          <a:endParaRPr lang="en-US" altLang="zh-CN" sz="1800" b="1" dirty="0">
            <a:solidFill>
              <a:sysClr val="window" lastClr="FFFFFF"/>
            </a:solidFill>
            <a:latin typeface="微软雅黑" panose="020B0503020204020204" pitchFamily="34" charset="-122"/>
            <a:ea typeface="微软雅黑" panose="020B0503020204020204" pitchFamily="34" charset="-122"/>
            <a:cs typeface="+mn-cs"/>
          </a:endParaRPr>
        </a:p>
        <a:p>
          <a:pPr>
            <a:lnSpc>
              <a:spcPct val="100000"/>
            </a:lnSpc>
            <a:spcAft>
              <a:spcPts val="0"/>
            </a:spcAft>
            <a:buNone/>
          </a:pPr>
          <a:r>
            <a:rPr lang="zh-CN" altLang="en-US" sz="1800" b="1" dirty="0">
              <a:solidFill>
                <a:srgbClr val="FFFF00"/>
              </a:solidFill>
              <a:latin typeface="微软雅黑" panose="020B0503020204020204" pitchFamily="34" charset="-122"/>
              <a:ea typeface="微软雅黑" panose="020B0503020204020204" pitchFamily="34" charset="-122"/>
              <a:cs typeface="+mn-cs"/>
            </a:rPr>
            <a:t>（</a:t>
          </a:r>
          <a:r>
            <a:rPr lang="en-US" altLang="zh-CN" sz="1800" b="1" dirty="0">
              <a:solidFill>
                <a:srgbClr val="FFFF00"/>
              </a:solidFill>
              <a:latin typeface="微软雅黑" panose="020B0503020204020204" pitchFamily="34" charset="-122"/>
              <a:ea typeface="微软雅黑" panose="020B0503020204020204" pitchFamily="34" charset="-122"/>
              <a:cs typeface="+mn-cs"/>
            </a:rPr>
            <a:t>Science</a:t>
          </a:r>
          <a:r>
            <a:rPr lang="zh-CN" altLang="en-US" sz="1800" b="1" dirty="0">
              <a:solidFill>
                <a:srgbClr val="FFFF00"/>
              </a:solidFill>
              <a:latin typeface="微软雅黑" panose="020B0503020204020204" pitchFamily="34" charset="-122"/>
              <a:ea typeface="微软雅黑" panose="020B0503020204020204" pitchFamily="34" charset="-122"/>
              <a:cs typeface="+mn-cs"/>
            </a:rPr>
            <a:t>）</a:t>
          </a:r>
        </a:p>
      </dgm:t>
    </dgm:pt>
    <dgm:pt modelId="{65AB249C-E4A3-468C-AE9C-CA287A96EBF8}" type="parTrans" cxnId="{C20BD3C8-7E4A-4699-BC7C-D3916FD047C7}">
      <dgm:prSet/>
      <dgm:spPr/>
      <dgm:t>
        <a:bodyPr/>
        <a:lstStyle/>
        <a:p>
          <a:endParaRPr lang="zh-CN" altLang="en-US"/>
        </a:p>
      </dgm:t>
    </dgm:pt>
    <dgm:pt modelId="{E0812BAB-AFFF-4AA8-8B7C-F7FDFD00C4DE}" type="sibTrans" cxnId="{C20BD3C8-7E4A-4699-BC7C-D3916FD047C7}">
      <dgm:prSet/>
      <dgm:spPr/>
      <dgm:t>
        <a:bodyPr/>
        <a:lstStyle/>
        <a:p>
          <a:endParaRPr lang="zh-CN" altLang="en-US"/>
        </a:p>
      </dgm:t>
    </dgm:pt>
    <dgm:pt modelId="{0BFC6BE8-A445-4FF1-A56D-FB192D91D996}">
      <dgm:prSet custT="1"/>
      <dgm:spPr>
        <a:xfrm>
          <a:off x="2231923" y="0"/>
          <a:ext cx="2231923" cy="1223021"/>
        </a:xfrm>
        <a:prstGeom prst="round1Rect">
          <a:avLst/>
        </a:prstGeom>
        <a:solidFill>
          <a:srgbClr val="13498F"/>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spcAft>
              <a:spcPts val="0"/>
            </a:spcAft>
            <a:buNone/>
          </a:pPr>
          <a:r>
            <a:rPr lang="en-US" altLang="zh-CN" sz="1800" b="1" dirty="0">
              <a:solidFill>
                <a:sysClr val="window" lastClr="FFFFFF"/>
              </a:solidFill>
              <a:latin typeface="微软雅黑" panose="020B0503020204020204" pitchFamily="34" charset="-122"/>
              <a:ea typeface="微软雅黑" panose="020B0503020204020204" pitchFamily="34" charset="-122"/>
              <a:cs typeface="+mn-cs"/>
            </a:rPr>
            <a:t>T</a:t>
          </a:r>
          <a:r>
            <a:rPr lang="zh-CN" altLang="en-US" sz="1800" b="1" dirty="0">
              <a:solidFill>
                <a:sysClr val="window" lastClr="FFFFFF"/>
              </a:solidFill>
              <a:latin typeface="微软雅黑" panose="020B0503020204020204" pitchFamily="34" charset="-122"/>
              <a:ea typeface="微软雅黑" panose="020B0503020204020204" pitchFamily="34" charset="-122"/>
              <a:cs typeface="+mn-cs"/>
            </a:rPr>
            <a:t>：技术</a:t>
          </a:r>
          <a:endParaRPr lang="en-US" altLang="zh-CN" sz="1800" b="1" dirty="0">
            <a:solidFill>
              <a:sysClr val="window" lastClr="FFFFFF"/>
            </a:solidFill>
            <a:latin typeface="微软雅黑" panose="020B0503020204020204" pitchFamily="34" charset="-122"/>
            <a:ea typeface="微软雅黑" panose="020B0503020204020204" pitchFamily="34" charset="-122"/>
            <a:cs typeface="+mn-cs"/>
          </a:endParaRPr>
        </a:p>
        <a:p>
          <a:pPr>
            <a:lnSpc>
              <a:spcPct val="100000"/>
            </a:lnSpc>
            <a:spcAft>
              <a:spcPts val="0"/>
            </a:spcAft>
            <a:buNone/>
          </a:pPr>
          <a:r>
            <a:rPr lang="zh-CN" altLang="en-US" sz="1800" b="1" dirty="0">
              <a:solidFill>
                <a:srgbClr val="FFFF00"/>
              </a:solidFill>
              <a:latin typeface="微软雅黑" panose="020B0503020204020204" pitchFamily="34" charset="-122"/>
              <a:ea typeface="微软雅黑" panose="020B0503020204020204" pitchFamily="34" charset="-122"/>
              <a:cs typeface="+mn-cs"/>
            </a:rPr>
            <a:t>（</a:t>
          </a:r>
          <a:r>
            <a:rPr lang="en-US" altLang="zh-CN" sz="1800" b="1" dirty="0">
              <a:solidFill>
                <a:srgbClr val="FFFF00"/>
              </a:solidFill>
              <a:latin typeface="微软雅黑" panose="020B0503020204020204" pitchFamily="34" charset="-122"/>
              <a:ea typeface="微软雅黑" panose="020B0503020204020204" pitchFamily="34" charset="-122"/>
              <a:cs typeface="+mn-cs"/>
            </a:rPr>
            <a:t>Technology</a:t>
          </a:r>
          <a:r>
            <a:rPr lang="zh-CN" altLang="en-US" sz="1800" b="1" dirty="0">
              <a:solidFill>
                <a:srgbClr val="FFFF00"/>
              </a:solidFill>
              <a:latin typeface="微软雅黑" panose="020B0503020204020204" pitchFamily="34" charset="-122"/>
              <a:ea typeface="微软雅黑" panose="020B0503020204020204" pitchFamily="34" charset="-122"/>
              <a:cs typeface="+mn-cs"/>
            </a:rPr>
            <a:t>）</a:t>
          </a:r>
        </a:p>
      </dgm:t>
    </dgm:pt>
    <dgm:pt modelId="{E027093A-EA8B-4C7B-BB97-FC50E93434BA}" type="parTrans" cxnId="{838F22F2-D2D4-4EB9-8905-363995F14AAD}">
      <dgm:prSet/>
      <dgm:spPr/>
      <dgm:t>
        <a:bodyPr/>
        <a:lstStyle/>
        <a:p>
          <a:endParaRPr lang="zh-CN" altLang="en-US"/>
        </a:p>
      </dgm:t>
    </dgm:pt>
    <dgm:pt modelId="{A973B3D9-4B64-4949-84F6-6D90659C5DC8}" type="sibTrans" cxnId="{838F22F2-D2D4-4EB9-8905-363995F14AAD}">
      <dgm:prSet/>
      <dgm:spPr/>
      <dgm:t>
        <a:bodyPr/>
        <a:lstStyle/>
        <a:p>
          <a:endParaRPr lang="zh-CN" altLang="en-US"/>
        </a:p>
      </dgm:t>
    </dgm:pt>
    <dgm:pt modelId="{6B9981C9-C034-4B58-B67F-7AD1FEC56F1A}">
      <dgm:prSet custT="1"/>
      <dgm:spPr>
        <a:xfrm rot="10800000">
          <a:off x="0" y="1223021"/>
          <a:ext cx="2231923" cy="1223021"/>
        </a:xfrm>
        <a:prstGeom prst="round1Rect">
          <a:avLst/>
        </a:prstGeom>
        <a:solidFill>
          <a:srgbClr val="13498F"/>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spcAft>
              <a:spcPts val="0"/>
            </a:spcAft>
            <a:buNone/>
          </a:pPr>
          <a:r>
            <a:rPr lang="en-US" altLang="zh-CN" sz="1800" b="1" dirty="0">
              <a:solidFill>
                <a:sysClr val="window" lastClr="FFFFFF"/>
              </a:solidFill>
              <a:latin typeface="微软雅黑" panose="020B0503020204020204" pitchFamily="34" charset="-122"/>
              <a:ea typeface="微软雅黑" panose="020B0503020204020204" pitchFamily="34" charset="-122"/>
              <a:cs typeface="+mn-cs"/>
            </a:rPr>
            <a:t>E</a:t>
          </a:r>
          <a:r>
            <a:rPr lang="zh-CN" altLang="en-US" sz="1800" b="1" dirty="0">
              <a:solidFill>
                <a:sysClr val="window" lastClr="FFFFFF"/>
              </a:solidFill>
              <a:latin typeface="微软雅黑" panose="020B0503020204020204" pitchFamily="34" charset="-122"/>
              <a:ea typeface="微软雅黑" panose="020B0503020204020204" pitchFamily="34" charset="-122"/>
              <a:cs typeface="+mn-cs"/>
            </a:rPr>
            <a:t>：工程</a:t>
          </a:r>
          <a:endParaRPr lang="en-US" altLang="zh-CN" sz="1800" b="1" dirty="0">
            <a:solidFill>
              <a:sysClr val="window" lastClr="FFFFFF"/>
            </a:solidFill>
            <a:latin typeface="微软雅黑" panose="020B0503020204020204" pitchFamily="34" charset="-122"/>
            <a:ea typeface="微软雅黑" panose="020B0503020204020204" pitchFamily="34" charset="-122"/>
            <a:cs typeface="+mn-cs"/>
          </a:endParaRPr>
        </a:p>
        <a:p>
          <a:pPr>
            <a:lnSpc>
              <a:spcPct val="100000"/>
            </a:lnSpc>
            <a:spcAft>
              <a:spcPts val="0"/>
            </a:spcAft>
            <a:buNone/>
          </a:pPr>
          <a:r>
            <a:rPr lang="zh-CN" altLang="en-US" sz="1800" b="1" dirty="0">
              <a:solidFill>
                <a:srgbClr val="FFFF00"/>
              </a:solidFill>
              <a:latin typeface="微软雅黑" panose="020B0503020204020204" pitchFamily="34" charset="-122"/>
              <a:ea typeface="微软雅黑" panose="020B0503020204020204" pitchFamily="34" charset="-122"/>
              <a:cs typeface="+mn-cs"/>
            </a:rPr>
            <a:t>（</a:t>
          </a:r>
          <a:r>
            <a:rPr lang="en-US" altLang="zh-CN" sz="1800" b="1" dirty="0">
              <a:solidFill>
                <a:srgbClr val="FFFF00"/>
              </a:solidFill>
              <a:latin typeface="微软雅黑" panose="020B0503020204020204" pitchFamily="34" charset="-122"/>
              <a:ea typeface="微软雅黑" panose="020B0503020204020204" pitchFamily="34" charset="-122"/>
              <a:cs typeface="+mn-cs"/>
            </a:rPr>
            <a:t>Engineering</a:t>
          </a:r>
          <a:r>
            <a:rPr lang="zh-CN" altLang="en-US" sz="1800" b="1" dirty="0">
              <a:solidFill>
                <a:srgbClr val="FFFF00"/>
              </a:solidFill>
              <a:latin typeface="微软雅黑" panose="020B0503020204020204" pitchFamily="34" charset="-122"/>
              <a:ea typeface="微软雅黑" panose="020B0503020204020204" pitchFamily="34" charset="-122"/>
              <a:cs typeface="+mn-cs"/>
            </a:rPr>
            <a:t>）</a:t>
          </a:r>
        </a:p>
      </dgm:t>
    </dgm:pt>
    <dgm:pt modelId="{FB046598-1DE8-44A5-985A-DE5865D69014}" type="parTrans" cxnId="{16E2BE15-E8C3-4CC1-A1C4-D743FFFDFDA5}">
      <dgm:prSet/>
      <dgm:spPr/>
      <dgm:t>
        <a:bodyPr/>
        <a:lstStyle/>
        <a:p>
          <a:endParaRPr lang="zh-CN" altLang="en-US"/>
        </a:p>
      </dgm:t>
    </dgm:pt>
    <dgm:pt modelId="{EAC568DB-5F99-4A10-904D-B8E8506F45DE}" type="sibTrans" cxnId="{16E2BE15-E8C3-4CC1-A1C4-D743FFFDFDA5}">
      <dgm:prSet/>
      <dgm:spPr/>
      <dgm:t>
        <a:bodyPr/>
        <a:lstStyle/>
        <a:p>
          <a:endParaRPr lang="zh-CN" altLang="en-US"/>
        </a:p>
      </dgm:t>
    </dgm:pt>
    <dgm:pt modelId="{8665C311-688E-4B5E-80A4-987D4A663B32}">
      <dgm:prSet custT="1"/>
      <dgm:spPr>
        <a:xfrm rot="5400000">
          <a:off x="2736373" y="718570"/>
          <a:ext cx="1223021" cy="2231923"/>
        </a:xfrm>
        <a:prstGeom prst="round1Rect">
          <a:avLst/>
        </a:prstGeom>
        <a:solidFill>
          <a:srgbClr val="13498F"/>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spcAft>
              <a:spcPts val="0"/>
            </a:spcAft>
            <a:buNone/>
          </a:pPr>
          <a:r>
            <a:rPr lang="en-US" altLang="zh-CN" sz="1800" b="1" dirty="0">
              <a:solidFill>
                <a:sysClr val="window" lastClr="FFFFFF"/>
              </a:solidFill>
              <a:latin typeface="微软雅黑" panose="020B0503020204020204" pitchFamily="34" charset="-122"/>
              <a:ea typeface="微软雅黑" panose="020B0503020204020204" pitchFamily="34" charset="-122"/>
              <a:cs typeface="+mn-cs"/>
            </a:rPr>
            <a:t>M</a:t>
          </a:r>
          <a:r>
            <a:rPr lang="zh-CN" altLang="en-US" sz="1800" b="1" dirty="0">
              <a:solidFill>
                <a:sysClr val="window" lastClr="FFFFFF"/>
              </a:solidFill>
              <a:latin typeface="微软雅黑" panose="020B0503020204020204" pitchFamily="34" charset="-122"/>
              <a:ea typeface="微软雅黑" panose="020B0503020204020204" pitchFamily="34" charset="-122"/>
              <a:cs typeface="+mn-cs"/>
            </a:rPr>
            <a:t>：数学</a:t>
          </a:r>
          <a:endParaRPr lang="en-US" altLang="zh-CN" sz="1800" b="1" dirty="0">
            <a:solidFill>
              <a:sysClr val="window" lastClr="FFFFFF"/>
            </a:solidFill>
            <a:latin typeface="微软雅黑" panose="020B0503020204020204" pitchFamily="34" charset="-122"/>
            <a:ea typeface="微软雅黑" panose="020B0503020204020204" pitchFamily="34" charset="-122"/>
            <a:cs typeface="+mn-cs"/>
          </a:endParaRPr>
        </a:p>
        <a:p>
          <a:pPr>
            <a:lnSpc>
              <a:spcPct val="100000"/>
            </a:lnSpc>
            <a:spcAft>
              <a:spcPts val="0"/>
            </a:spcAft>
            <a:buNone/>
          </a:pPr>
          <a:r>
            <a:rPr lang="zh-CN" altLang="en-US" sz="1800" b="1" dirty="0">
              <a:solidFill>
                <a:srgbClr val="FFFF00"/>
              </a:solidFill>
              <a:latin typeface="微软雅黑" panose="020B0503020204020204" pitchFamily="34" charset="-122"/>
              <a:ea typeface="微软雅黑" panose="020B0503020204020204" pitchFamily="34" charset="-122"/>
              <a:cs typeface="+mn-cs"/>
            </a:rPr>
            <a:t>（</a:t>
          </a:r>
          <a:r>
            <a:rPr lang="en-US" altLang="zh-CN" sz="1800" b="1" dirty="0">
              <a:solidFill>
                <a:srgbClr val="FFFF00"/>
              </a:solidFill>
              <a:latin typeface="微软雅黑" panose="020B0503020204020204" pitchFamily="34" charset="-122"/>
              <a:ea typeface="微软雅黑" panose="020B0503020204020204" pitchFamily="34" charset="-122"/>
              <a:cs typeface="+mn-cs"/>
            </a:rPr>
            <a:t>Mathematics</a:t>
          </a:r>
          <a:r>
            <a:rPr lang="zh-CN" altLang="en-US" sz="1800" b="1" dirty="0">
              <a:solidFill>
                <a:srgbClr val="FFFF00"/>
              </a:solidFill>
              <a:latin typeface="微软雅黑" panose="020B0503020204020204" pitchFamily="34" charset="-122"/>
              <a:ea typeface="微软雅黑" panose="020B0503020204020204" pitchFamily="34" charset="-122"/>
              <a:cs typeface="+mn-cs"/>
            </a:rPr>
            <a:t>）</a:t>
          </a:r>
        </a:p>
      </dgm:t>
    </dgm:pt>
    <dgm:pt modelId="{EECB3750-242C-4567-92CB-EB5D10F5DED2}" type="parTrans" cxnId="{01C35311-C95F-45DF-BE4C-43801962659B}">
      <dgm:prSet/>
      <dgm:spPr/>
      <dgm:t>
        <a:bodyPr/>
        <a:lstStyle/>
        <a:p>
          <a:endParaRPr lang="zh-CN" altLang="en-US"/>
        </a:p>
      </dgm:t>
    </dgm:pt>
    <dgm:pt modelId="{EC8A1878-842A-4347-9226-05BBB6B00164}" type="sibTrans" cxnId="{01C35311-C95F-45DF-BE4C-43801962659B}">
      <dgm:prSet/>
      <dgm:spPr/>
      <dgm:t>
        <a:bodyPr/>
        <a:lstStyle/>
        <a:p>
          <a:endParaRPr lang="zh-CN" altLang="en-US"/>
        </a:p>
      </dgm:t>
    </dgm:pt>
    <dgm:pt modelId="{768B7052-C580-4753-AB2C-84E9AF2E43C7}" type="pres">
      <dgm:prSet presAssocID="{D3687DC1-6E94-4A52-B1E0-4963573FD8CA}" presName="diagram" presStyleCnt="0">
        <dgm:presLayoutVars>
          <dgm:chMax val="1"/>
          <dgm:dir/>
          <dgm:animLvl val="ctr"/>
          <dgm:resizeHandles val="exact"/>
        </dgm:presLayoutVars>
      </dgm:prSet>
      <dgm:spPr/>
    </dgm:pt>
    <dgm:pt modelId="{39903D7C-515D-432D-976E-7DF52DED8D65}" type="pres">
      <dgm:prSet presAssocID="{D3687DC1-6E94-4A52-B1E0-4963573FD8CA}" presName="matrix" presStyleCnt="0"/>
      <dgm:spPr/>
    </dgm:pt>
    <dgm:pt modelId="{1402141A-EAC7-4876-842B-07422BC400D9}" type="pres">
      <dgm:prSet presAssocID="{D3687DC1-6E94-4A52-B1E0-4963573FD8CA}" presName="tile1" presStyleLbl="node1" presStyleIdx="0" presStyleCnt="4"/>
      <dgm:spPr/>
    </dgm:pt>
    <dgm:pt modelId="{E2503F8A-963A-47E8-BF83-8B4D0503A03E}" type="pres">
      <dgm:prSet presAssocID="{D3687DC1-6E94-4A52-B1E0-4963573FD8CA}" presName="tile1text" presStyleLbl="node1" presStyleIdx="0" presStyleCnt="4">
        <dgm:presLayoutVars>
          <dgm:chMax val="0"/>
          <dgm:chPref val="0"/>
          <dgm:bulletEnabled val="1"/>
        </dgm:presLayoutVars>
      </dgm:prSet>
      <dgm:spPr/>
    </dgm:pt>
    <dgm:pt modelId="{C7700182-7E11-421E-B187-F77F28D74532}" type="pres">
      <dgm:prSet presAssocID="{D3687DC1-6E94-4A52-B1E0-4963573FD8CA}" presName="tile2" presStyleLbl="node1" presStyleIdx="1" presStyleCnt="4"/>
      <dgm:spPr/>
    </dgm:pt>
    <dgm:pt modelId="{F5B200FB-E04A-4605-B16F-4F8966D2419A}" type="pres">
      <dgm:prSet presAssocID="{D3687DC1-6E94-4A52-B1E0-4963573FD8CA}" presName="tile2text" presStyleLbl="node1" presStyleIdx="1" presStyleCnt="4">
        <dgm:presLayoutVars>
          <dgm:chMax val="0"/>
          <dgm:chPref val="0"/>
          <dgm:bulletEnabled val="1"/>
        </dgm:presLayoutVars>
      </dgm:prSet>
      <dgm:spPr/>
    </dgm:pt>
    <dgm:pt modelId="{61860516-140B-45AA-BAD4-3B06AEB33DBE}" type="pres">
      <dgm:prSet presAssocID="{D3687DC1-6E94-4A52-B1E0-4963573FD8CA}" presName="tile3" presStyleLbl="node1" presStyleIdx="2" presStyleCnt="4"/>
      <dgm:spPr/>
    </dgm:pt>
    <dgm:pt modelId="{D88B5A55-4F74-469E-8204-77FE7A3676AA}" type="pres">
      <dgm:prSet presAssocID="{D3687DC1-6E94-4A52-B1E0-4963573FD8CA}" presName="tile3text" presStyleLbl="node1" presStyleIdx="2" presStyleCnt="4">
        <dgm:presLayoutVars>
          <dgm:chMax val="0"/>
          <dgm:chPref val="0"/>
          <dgm:bulletEnabled val="1"/>
        </dgm:presLayoutVars>
      </dgm:prSet>
      <dgm:spPr/>
    </dgm:pt>
    <dgm:pt modelId="{75780907-DB24-430B-BAEF-FA558BB54F19}" type="pres">
      <dgm:prSet presAssocID="{D3687DC1-6E94-4A52-B1E0-4963573FD8CA}" presName="tile4" presStyleLbl="node1" presStyleIdx="3" presStyleCnt="4"/>
      <dgm:spPr/>
    </dgm:pt>
    <dgm:pt modelId="{FABD306E-AA8D-4AEA-BCFC-3E777C12B9B4}" type="pres">
      <dgm:prSet presAssocID="{D3687DC1-6E94-4A52-B1E0-4963573FD8CA}" presName="tile4text" presStyleLbl="node1" presStyleIdx="3" presStyleCnt="4">
        <dgm:presLayoutVars>
          <dgm:chMax val="0"/>
          <dgm:chPref val="0"/>
          <dgm:bulletEnabled val="1"/>
        </dgm:presLayoutVars>
      </dgm:prSet>
      <dgm:spPr/>
    </dgm:pt>
    <dgm:pt modelId="{48C1B6F2-37E5-403D-8FFB-9BE046E1F618}" type="pres">
      <dgm:prSet presAssocID="{D3687DC1-6E94-4A52-B1E0-4963573FD8CA}" presName="centerTile" presStyleLbl="fgShp" presStyleIdx="0" presStyleCnt="1">
        <dgm:presLayoutVars>
          <dgm:chMax val="0"/>
          <dgm:chPref val="0"/>
        </dgm:presLayoutVars>
      </dgm:prSet>
      <dgm:spPr/>
    </dgm:pt>
  </dgm:ptLst>
  <dgm:cxnLst>
    <dgm:cxn modelId="{73DE570E-28D5-499E-BD51-C1E4CD68FD60}" type="presOf" srcId="{0BFC6BE8-A445-4FF1-A56D-FB192D91D996}" destId="{F5B200FB-E04A-4605-B16F-4F8966D2419A}" srcOrd="1" destOrd="0" presId="urn:microsoft.com/office/officeart/2005/8/layout/matrix1#1"/>
    <dgm:cxn modelId="{01C35311-C95F-45DF-BE4C-43801962659B}" srcId="{C401D5E1-D674-4C13-B4AA-A2E05B81D30E}" destId="{8665C311-688E-4B5E-80A4-987D4A663B32}" srcOrd="3" destOrd="0" parTransId="{EECB3750-242C-4567-92CB-EB5D10F5DED2}" sibTransId="{EC8A1878-842A-4347-9226-05BBB6B00164}"/>
    <dgm:cxn modelId="{16E2BE15-E8C3-4CC1-A1C4-D743FFFDFDA5}" srcId="{C401D5E1-D674-4C13-B4AA-A2E05B81D30E}" destId="{6B9981C9-C034-4B58-B67F-7AD1FEC56F1A}" srcOrd="2" destOrd="0" parTransId="{FB046598-1DE8-44A5-985A-DE5865D69014}" sibTransId="{EAC568DB-5F99-4A10-904D-B8E8506F45DE}"/>
    <dgm:cxn modelId="{285D8E6C-6649-446C-88C6-B1A6FA386814}" type="presOf" srcId="{711C1890-5F2D-4180-9986-D4D93873CA22}" destId="{E2503F8A-963A-47E8-BF83-8B4D0503A03E}" srcOrd="1" destOrd="0" presId="urn:microsoft.com/office/officeart/2005/8/layout/matrix1#1"/>
    <dgm:cxn modelId="{E0148673-79D3-4C61-9B5F-133F92CD5E44}" type="presOf" srcId="{711C1890-5F2D-4180-9986-D4D93873CA22}" destId="{1402141A-EAC7-4876-842B-07422BC400D9}" srcOrd="0" destOrd="0" presId="urn:microsoft.com/office/officeart/2005/8/layout/matrix1#1"/>
    <dgm:cxn modelId="{F613B78C-177E-4AC9-A7C6-9C21FD7E2F89}" type="presOf" srcId="{6B9981C9-C034-4B58-B67F-7AD1FEC56F1A}" destId="{D88B5A55-4F74-469E-8204-77FE7A3676AA}" srcOrd="1" destOrd="0" presId="urn:microsoft.com/office/officeart/2005/8/layout/matrix1#1"/>
    <dgm:cxn modelId="{0B8F3C97-2C25-4475-9C9C-FE355AC6D5C0}" type="presOf" srcId="{0BFC6BE8-A445-4FF1-A56D-FB192D91D996}" destId="{C7700182-7E11-421E-B187-F77F28D74532}" srcOrd="0" destOrd="0" presId="urn:microsoft.com/office/officeart/2005/8/layout/matrix1#1"/>
    <dgm:cxn modelId="{AE0CCA98-763F-449A-8977-17DD06000DC9}" type="presOf" srcId="{6B9981C9-C034-4B58-B67F-7AD1FEC56F1A}" destId="{61860516-140B-45AA-BAD4-3B06AEB33DBE}" srcOrd="0" destOrd="0" presId="urn:microsoft.com/office/officeart/2005/8/layout/matrix1#1"/>
    <dgm:cxn modelId="{8AC996A4-7E0D-4A71-AE2F-56CC02946413}" srcId="{D3687DC1-6E94-4A52-B1E0-4963573FD8CA}" destId="{C401D5E1-D674-4C13-B4AA-A2E05B81D30E}" srcOrd="0" destOrd="0" parTransId="{918A1CE2-EA8D-4369-ADD7-719D8F3FBC00}" sibTransId="{64CCDACD-FDA6-4B12-ACC9-3336392E3467}"/>
    <dgm:cxn modelId="{1D28F9B8-DABE-4473-8CE3-FE5EA2F65A56}" type="presOf" srcId="{D3687DC1-6E94-4A52-B1E0-4963573FD8CA}" destId="{768B7052-C580-4753-AB2C-84E9AF2E43C7}" srcOrd="0" destOrd="0" presId="urn:microsoft.com/office/officeart/2005/8/layout/matrix1#1"/>
    <dgm:cxn modelId="{C20BD3C8-7E4A-4699-BC7C-D3916FD047C7}" srcId="{C401D5E1-D674-4C13-B4AA-A2E05B81D30E}" destId="{711C1890-5F2D-4180-9986-D4D93873CA22}" srcOrd="0" destOrd="0" parTransId="{65AB249C-E4A3-468C-AE9C-CA287A96EBF8}" sibTransId="{E0812BAB-AFFF-4AA8-8B7C-F7FDFD00C4DE}"/>
    <dgm:cxn modelId="{3481F7E4-C9D4-4AA9-8937-B49678161721}" type="presOf" srcId="{C401D5E1-D674-4C13-B4AA-A2E05B81D30E}" destId="{48C1B6F2-37E5-403D-8FFB-9BE046E1F618}" srcOrd="0" destOrd="0" presId="urn:microsoft.com/office/officeart/2005/8/layout/matrix1#1"/>
    <dgm:cxn modelId="{A2B528E8-D21B-44B4-BF41-AA9BA944405F}" type="presOf" srcId="{8665C311-688E-4B5E-80A4-987D4A663B32}" destId="{75780907-DB24-430B-BAEF-FA558BB54F19}" srcOrd="0" destOrd="0" presId="urn:microsoft.com/office/officeart/2005/8/layout/matrix1#1"/>
    <dgm:cxn modelId="{421E6BEF-DBFA-42E4-A5FF-D55C59F0BD37}" type="presOf" srcId="{8665C311-688E-4B5E-80A4-987D4A663B32}" destId="{FABD306E-AA8D-4AEA-BCFC-3E777C12B9B4}" srcOrd="1" destOrd="0" presId="urn:microsoft.com/office/officeart/2005/8/layout/matrix1#1"/>
    <dgm:cxn modelId="{838F22F2-D2D4-4EB9-8905-363995F14AAD}" srcId="{C401D5E1-D674-4C13-B4AA-A2E05B81D30E}" destId="{0BFC6BE8-A445-4FF1-A56D-FB192D91D996}" srcOrd="1" destOrd="0" parTransId="{E027093A-EA8B-4C7B-BB97-FC50E93434BA}" sibTransId="{A973B3D9-4B64-4949-84F6-6D90659C5DC8}"/>
    <dgm:cxn modelId="{321A9E99-7110-46E3-8E9D-3FC22BEE796F}" type="presParOf" srcId="{768B7052-C580-4753-AB2C-84E9AF2E43C7}" destId="{39903D7C-515D-432D-976E-7DF52DED8D65}" srcOrd="0" destOrd="0" presId="urn:microsoft.com/office/officeart/2005/8/layout/matrix1#1"/>
    <dgm:cxn modelId="{2C5B55BC-9E65-40B0-A100-62555F43A638}" type="presParOf" srcId="{39903D7C-515D-432D-976E-7DF52DED8D65}" destId="{1402141A-EAC7-4876-842B-07422BC400D9}" srcOrd="0" destOrd="0" presId="urn:microsoft.com/office/officeart/2005/8/layout/matrix1#1"/>
    <dgm:cxn modelId="{2FB2464F-7148-467E-92A3-9BDFEF4CBFF6}" type="presParOf" srcId="{39903D7C-515D-432D-976E-7DF52DED8D65}" destId="{E2503F8A-963A-47E8-BF83-8B4D0503A03E}" srcOrd="1" destOrd="0" presId="urn:microsoft.com/office/officeart/2005/8/layout/matrix1#1"/>
    <dgm:cxn modelId="{A209B413-8FC7-45F3-97F0-59E30C852FAB}" type="presParOf" srcId="{39903D7C-515D-432D-976E-7DF52DED8D65}" destId="{C7700182-7E11-421E-B187-F77F28D74532}" srcOrd="2" destOrd="0" presId="urn:microsoft.com/office/officeart/2005/8/layout/matrix1#1"/>
    <dgm:cxn modelId="{6564338F-7D3C-4D9A-A54D-9AA29EF68D22}" type="presParOf" srcId="{39903D7C-515D-432D-976E-7DF52DED8D65}" destId="{F5B200FB-E04A-4605-B16F-4F8966D2419A}" srcOrd="3" destOrd="0" presId="urn:microsoft.com/office/officeart/2005/8/layout/matrix1#1"/>
    <dgm:cxn modelId="{1C8C3C2E-B619-45F1-89F1-83FF7B6CA60B}" type="presParOf" srcId="{39903D7C-515D-432D-976E-7DF52DED8D65}" destId="{61860516-140B-45AA-BAD4-3B06AEB33DBE}" srcOrd="4" destOrd="0" presId="urn:microsoft.com/office/officeart/2005/8/layout/matrix1#1"/>
    <dgm:cxn modelId="{4EB26E91-2516-4FFE-9FD7-81571CFC7720}" type="presParOf" srcId="{39903D7C-515D-432D-976E-7DF52DED8D65}" destId="{D88B5A55-4F74-469E-8204-77FE7A3676AA}" srcOrd="5" destOrd="0" presId="urn:microsoft.com/office/officeart/2005/8/layout/matrix1#1"/>
    <dgm:cxn modelId="{F8C54354-8AC7-497E-BF00-1F871F8466E8}" type="presParOf" srcId="{39903D7C-515D-432D-976E-7DF52DED8D65}" destId="{75780907-DB24-430B-BAEF-FA558BB54F19}" srcOrd="6" destOrd="0" presId="urn:microsoft.com/office/officeart/2005/8/layout/matrix1#1"/>
    <dgm:cxn modelId="{0E7F916E-A42F-4F16-828D-A7B44C7F9C97}" type="presParOf" srcId="{39903D7C-515D-432D-976E-7DF52DED8D65}" destId="{FABD306E-AA8D-4AEA-BCFC-3E777C12B9B4}" srcOrd="7" destOrd="0" presId="urn:microsoft.com/office/officeart/2005/8/layout/matrix1#1"/>
    <dgm:cxn modelId="{DF403BC4-9659-4BC1-AE8C-BAF248420FD1}" type="presParOf" srcId="{768B7052-C580-4753-AB2C-84E9AF2E43C7}" destId="{48C1B6F2-37E5-403D-8FFB-9BE046E1F618}" srcOrd="1" destOrd="0" presId="urn:microsoft.com/office/officeart/2005/8/layout/matrix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C89B61-09D6-4C0A-BA43-8C8DDE34CACF}" type="doc">
      <dgm:prSet loTypeId="urn:microsoft.com/office/officeart/2005/8/layout/vList2#1" loCatId="list" qsTypeId="urn:microsoft.com/office/officeart/2005/8/quickstyle/simple1#5" qsCatId="simple" csTypeId="urn:microsoft.com/office/officeart/2005/8/colors/accent1_2#4" csCatId="accent1" phldr="1"/>
      <dgm:spPr/>
      <dgm:t>
        <a:bodyPr/>
        <a:lstStyle/>
        <a:p>
          <a:endParaRPr lang="zh-CN" altLang="en-US"/>
        </a:p>
      </dgm:t>
    </dgm:pt>
    <dgm:pt modelId="{7399137A-C616-4B29-8E90-6D98DDE10558}">
      <dgm:prSet phldrT="[文本]" custT="1"/>
      <dgm:spPr>
        <a:xfrm>
          <a:off x="0" y="24647"/>
          <a:ext cx="2615648" cy="617760"/>
        </a:xfrm>
        <a:prstGeom prst="roundRect">
          <a:avLst/>
        </a:prstGeom>
        <a:solidFill>
          <a:srgbClr val="13498F"/>
        </a:solidFill>
        <a:ln w="12700" cap="flat" cmpd="sng" algn="ctr">
          <a:solidFill>
            <a:srgbClr val="002060"/>
          </a:solidFill>
          <a:prstDash val="solid"/>
          <a:miter lim="800000"/>
        </a:ln>
        <a:effectLst/>
      </dgm:spPr>
      <dgm:t>
        <a:bodyPr/>
        <a:lstStyle/>
        <a:p>
          <a:pPr>
            <a:buNone/>
          </a:pPr>
          <a:r>
            <a:rPr lang="zh-CN" altLang="en-US" sz="1600" dirty="0">
              <a:solidFill>
                <a:sysClr val="window" lastClr="FFFFFF"/>
              </a:solidFill>
              <a:latin typeface="微软雅黑" panose="020B0503020204020204" pitchFamily="34" charset="-122"/>
              <a:ea typeface="微软雅黑" panose="020B0503020204020204" pitchFamily="34" charset="-122"/>
              <a:cs typeface="+mn-cs"/>
            </a:rPr>
            <a:t>培养学生的科技理工素养</a:t>
          </a:r>
        </a:p>
      </dgm:t>
    </dgm:pt>
    <dgm:pt modelId="{95B2BAF2-946B-4FD7-ADAB-D678A5FEEFF2}" type="parTrans" cxnId="{236F260C-293D-43FC-AF79-F41901F7E15F}">
      <dgm:prSet/>
      <dgm:spPr/>
      <dgm:t>
        <a:bodyPr/>
        <a:lstStyle/>
        <a:p>
          <a:endParaRPr lang="zh-CN" altLang="en-US"/>
        </a:p>
      </dgm:t>
    </dgm:pt>
    <dgm:pt modelId="{337B02B0-777C-4512-BB0E-AEA72740D026}" type="sibTrans" cxnId="{236F260C-293D-43FC-AF79-F41901F7E15F}">
      <dgm:prSet/>
      <dgm:spPr/>
      <dgm:t>
        <a:bodyPr/>
        <a:lstStyle/>
        <a:p>
          <a:endParaRPr lang="zh-CN" altLang="en-US"/>
        </a:p>
      </dgm:t>
    </dgm:pt>
    <dgm:pt modelId="{BB1F096B-0D7A-4CFD-A956-15E307930ED4}">
      <dgm:prSet phldrT="[文本]" custT="1"/>
      <dgm:spPr>
        <a:xfrm>
          <a:off x="0" y="737448"/>
          <a:ext cx="2615648" cy="617760"/>
        </a:xfrm>
        <a:prstGeom prst="roundRect">
          <a:avLst/>
        </a:prstGeom>
        <a:solidFill>
          <a:srgbClr val="13498F"/>
        </a:solidFill>
        <a:ln w="12700" cap="flat" cmpd="sng" algn="ctr">
          <a:solidFill>
            <a:srgbClr val="002060"/>
          </a:solidFill>
          <a:prstDash val="solid"/>
          <a:miter lim="800000"/>
        </a:ln>
        <a:effectLst/>
      </dgm:spPr>
      <dgm:t>
        <a:bodyPr/>
        <a:lstStyle/>
        <a:p>
          <a:pPr>
            <a:buNone/>
          </a:pPr>
          <a:r>
            <a:rPr lang="zh-CN" altLang="en-US" sz="1600" dirty="0">
              <a:solidFill>
                <a:sysClr val="window" lastClr="FFFFFF"/>
              </a:solidFill>
              <a:latin typeface="微软雅黑" panose="020B0503020204020204" pitchFamily="34" charset="-122"/>
              <a:ea typeface="微软雅黑" panose="020B0503020204020204" pitchFamily="34" charset="-122"/>
              <a:cs typeface="+mn-cs"/>
            </a:rPr>
            <a:t>国家科技创新能力的基础</a:t>
          </a:r>
        </a:p>
      </dgm:t>
    </dgm:pt>
    <dgm:pt modelId="{47679A3F-CE1C-4779-A992-017033E9F087}" type="parTrans" cxnId="{D73BE4E9-5C6F-4886-A662-77627DFDCFEE}">
      <dgm:prSet/>
      <dgm:spPr/>
      <dgm:t>
        <a:bodyPr/>
        <a:lstStyle/>
        <a:p>
          <a:endParaRPr lang="zh-CN" altLang="en-US"/>
        </a:p>
      </dgm:t>
    </dgm:pt>
    <dgm:pt modelId="{11D09853-DDD8-454C-ABDA-05E511E100BC}" type="sibTrans" cxnId="{D73BE4E9-5C6F-4886-A662-77627DFDCFEE}">
      <dgm:prSet/>
      <dgm:spPr/>
      <dgm:t>
        <a:bodyPr/>
        <a:lstStyle/>
        <a:p>
          <a:endParaRPr lang="zh-CN" altLang="en-US"/>
        </a:p>
      </dgm:t>
    </dgm:pt>
    <dgm:pt modelId="{CEA65AE9-D155-4C9B-A429-E245F27B34D3}">
      <dgm:prSet phldrT="[文本]" custT="1"/>
      <dgm:spPr>
        <a:xfrm>
          <a:off x="0" y="1450248"/>
          <a:ext cx="2615648" cy="617760"/>
        </a:xfrm>
        <a:prstGeom prst="roundRect">
          <a:avLst/>
        </a:prstGeom>
        <a:solidFill>
          <a:srgbClr val="13498F"/>
        </a:solidFill>
        <a:ln w="12700" cap="flat" cmpd="sng" algn="ctr">
          <a:solidFill>
            <a:srgbClr val="002060"/>
          </a:solidFill>
          <a:prstDash val="solid"/>
          <a:miter lim="800000"/>
        </a:ln>
        <a:effectLst/>
      </dgm:spPr>
      <dgm:t>
        <a:bodyPr/>
        <a:lstStyle/>
        <a:p>
          <a:pPr>
            <a:buNone/>
          </a:pPr>
          <a:r>
            <a:rPr lang="zh-CN" altLang="en-US" sz="1600" dirty="0">
              <a:solidFill>
                <a:sysClr val="window" lastClr="FFFFFF"/>
              </a:solidFill>
              <a:latin typeface="微软雅黑" panose="020B0503020204020204" pitchFamily="34" charset="-122"/>
              <a:ea typeface="微软雅黑" panose="020B0503020204020204" pitchFamily="34" charset="-122"/>
              <a:cs typeface="+mn-cs"/>
            </a:rPr>
            <a:t>国家国际竞争力的核心</a:t>
          </a:r>
        </a:p>
      </dgm:t>
    </dgm:pt>
    <dgm:pt modelId="{EABC6240-4215-4BDB-A197-5FB87ABC1595}" type="parTrans" cxnId="{ED4BFEC1-1A45-473B-9C3D-1D480F6040B1}">
      <dgm:prSet/>
      <dgm:spPr/>
      <dgm:t>
        <a:bodyPr/>
        <a:lstStyle/>
        <a:p>
          <a:endParaRPr lang="zh-CN" altLang="en-US"/>
        </a:p>
      </dgm:t>
    </dgm:pt>
    <dgm:pt modelId="{DE57A0BB-5F51-4533-B1F1-D2B0DDB9DC80}" type="sibTrans" cxnId="{ED4BFEC1-1A45-473B-9C3D-1D480F6040B1}">
      <dgm:prSet/>
      <dgm:spPr/>
      <dgm:t>
        <a:bodyPr/>
        <a:lstStyle/>
        <a:p>
          <a:endParaRPr lang="zh-CN" altLang="en-US"/>
        </a:p>
      </dgm:t>
    </dgm:pt>
    <dgm:pt modelId="{9355CA13-99B4-4D46-86A2-56D6161958CB}" type="pres">
      <dgm:prSet presAssocID="{E2C89B61-09D6-4C0A-BA43-8C8DDE34CACF}" presName="linear" presStyleCnt="0">
        <dgm:presLayoutVars>
          <dgm:animLvl val="lvl"/>
          <dgm:resizeHandles val="exact"/>
        </dgm:presLayoutVars>
      </dgm:prSet>
      <dgm:spPr/>
    </dgm:pt>
    <dgm:pt modelId="{50E50677-EF05-43E2-93F0-D07F86E63065}" type="pres">
      <dgm:prSet presAssocID="{7399137A-C616-4B29-8E90-6D98DDE10558}" presName="parentText" presStyleLbl="node1" presStyleIdx="0" presStyleCnt="3">
        <dgm:presLayoutVars>
          <dgm:chMax val="0"/>
          <dgm:bulletEnabled val="1"/>
        </dgm:presLayoutVars>
      </dgm:prSet>
      <dgm:spPr/>
    </dgm:pt>
    <dgm:pt modelId="{80938ACB-EDC1-4007-A2E4-01D1C49FF444}" type="pres">
      <dgm:prSet presAssocID="{337B02B0-777C-4512-BB0E-AEA72740D026}" presName="spacer" presStyleCnt="0"/>
      <dgm:spPr/>
    </dgm:pt>
    <dgm:pt modelId="{C553A4E6-5DEE-44CD-A00F-584662518F47}" type="pres">
      <dgm:prSet presAssocID="{BB1F096B-0D7A-4CFD-A956-15E307930ED4}" presName="parentText" presStyleLbl="node1" presStyleIdx="1" presStyleCnt="3">
        <dgm:presLayoutVars>
          <dgm:chMax val="0"/>
          <dgm:bulletEnabled val="1"/>
        </dgm:presLayoutVars>
      </dgm:prSet>
      <dgm:spPr/>
    </dgm:pt>
    <dgm:pt modelId="{04DFF746-480C-492E-85DB-ECCB8AD2F448}" type="pres">
      <dgm:prSet presAssocID="{11D09853-DDD8-454C-ABDA-05E511E100BC}" presName="spacer" presStyleCnt="0"/>
      <dgm:spPr/>
    </dgm:pt>
    <dgm:pt modelId="{B4CF27BF-2024-40A1-A29D-854275B6D6D2}" type="pres">
      <dgm:prSet presAssocID="{CEA65AE9-D155-4C9B-A429-E245F27B34D3}" presName="parentText" presStyleLbl="node1" presStyleIdx="2" presStyleCnt="3">
        <dgm:presLayoutVars>
          <dgm:chMax val="0"/>
          <dgm:bulletEnabled val="1"/>
        </dgm:presLayoutVars>
      </dgm:prSet>
      <dgm:spPr/>
    </dgm:pt>
  </dgm:ptLst>
  <dgm:cxnLst>
    <dgm:cxn modelId="{236F260C-293D-43FC-AF79-F41901F7E15F}" srcId="{E2C89B61-09D6-4C0A-BA43-8C8DDE34CACF}" destId="{7399137A-C616-4B29-8E90-6D98DDE10558}" srcOrd="0" destOrd="0" parTransId="{95B2BAF2-946B-4FD7-ADAB-D678A5FEEFF2}" sibTransId="{337B02B0-777C-4512-BB0E-AEA72740D026}"/>
    <dgm:cxn modelId="{49E66088-4F7C-49D2-BF08-6A3D1815642B}" type="presOf" srcId="{E2C89B61-09D6-4C0A-BA43-8C8DDE34CACF}" destId="{9355CA13-99B4-4D46-86A2-56D6161958CB}" srcOrd="0" destOrd="0" presId="urn:microsoft.com/office/officeart/2005/8/layout/vList2#1"/>
    <dgm:cxn modelId="{AA767399-94C3-441B-8FC4-6BC2284C6003}" type="presOf" srcId="{CEA65AE9-D155-4C9B-A429-E245F27B34D3}" destId="{B4CF27BF-2024-40A1-A29D-854275B6D6D2}" srcOrd="0" destOrd="0" presId="urn:microsoft.com/office/officeart/2005/8/layout/vList2#1"/>
    <dgm:cxn modelId="{DC1D81A9-1875-4990-A01A-B3D9EA04595B}" type="presOf" srcId="{7399137A-C616-4B29-8E90-6D98DDE10558}" destId="{50E50677-EF05-43E2-93F0-D07F86E63065}" srcOrd="0" destOrd="0" presId="urn:microsoft.com/office/officeart/2005/8/layout/vList2#1"/>
    <dgm:cxn modelId="{ED4BFEC1-1A45-473B-9C3D-1D480F6040B1}" srcId="{E2C89B61-09D6-4C0A-BA43-8C8DDE34CACF}" destId="{CEA65AE9-D155-4C9B-A429-E245F27B34D3}" srcOrd="2" destOrd="0" parTransId="{EABC6240-4215-4BDB-A197-5FB87ABC1595}" sibTransId="{DE57A0BB-5F51-4533-B1F1-D2B0DDB9DC80}"/>
    <dgm:cxn modelId="{80A982CF-9718-485E-A338-1F9B98B6568E}" type="presOf" srcId="{BB1F096B-0D7A-4CFD-A956-15E307930ED4}" destId="{C553A4E6-5DEE-44CD-A00F-584662518F47}" srcOrd="0" destOrd="0" presId="urn:microsoft.com/office/officeart/2005/8/layout/vList2#1"/>
    <dgm:cxn modelId="{D73BE4E9-5C6F-4886-A662-77627DFDCFEE}" srcId="{E2C89B61-09D6-4C0A-BA43-8C8DDE34CACF}" destId="{BB1F096B-0D7A-4CFD-A956-15E307930ED4}" srcOrd="1" destOrd="0" parTransId="{47679A3F-CE1C-4779-A992-017033E9F087}" sibTransId="{11D09853-DDD8-454C-ABDA-05E511E100BC}"/>
    <dgm:cxn modelId="{A884E37A-6814-480C-A2A9-D0703C0B0915}" type="presParOf" srcId="{9355CA13-99B4-4D46-86A2-56D6161958CB}" destId="{50E50677-EF05-43E2-93F0-D07F86E63065}" srcOrd="0" destOrd="0" presId="urn:microsoft.com/office/officeart/2005/8/layout/vList2#1"/>
    <dgm:cxn modelId="{0B1BA3EF-43F4-4DC7-AA27-2DF5EC1FB21C}" type="presParOf" srcId="{9355CA13-99B4-4D46-86A2-56D6161958CB}" destId="{80938ACB-EDC1-4007-A2E4-01D1C49FF444}" srcOrd="1" destOrd="0" presId="urn:microsoft.com/office/officeart/2005/8/layout/vList2#1"/>
    <dgm:cxn modelId="{F73E8D3C-B675-4C6E-883D-7D16F629ECFC}" type="presParOf" srcId="{9355CA13-99B4-4D46-86A2-56D6161958CB}" destId="{C553A4E6-5DEE-44CD-A00F-584662518F47}" srcOrd="2" destOrd="0" presId="urn:microsoft.com/office/officeart/2005/8/layout/vList2#1"/>
    <dgm:cxn modelId="{4BA401B4-7B7C-4C12-A9BD-0F41815164AA}" type="presParOf" srcId="{9355CA13-99B4-4D46-86A2-56D6161958CB}" destId="{04DFF746-480C-492E-85DB-ECCB8AD2F448}" srcOrd="3" destOrd="0" presId="urn:microsoft.com/office/officeart/2005/8/layout/vList2#1"/>
    <dgm:cxn modelId="{586D3192-C43F-4475-B4D0-20E2C880A384}" type="presParOf" srcId="{9355CA13-99B4-4D46-86A2-56D6161958CB}" destId="{B4CF27BF-2024-40A1-A29D-854275B6D6D2}" srcOrd="4" destOrd="0" presId="urn:microsoft.com/office/officeart/2005/8/layout/vList2#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8ECBEA-254A-4212-8637-9BEB0BDDBAD0}" type="doc">
      <dgm:prSet loTypeId="urn:microsoft.com/office/officeart/2005/8/layout/radial6#1" loCatId="cycle" qsTypeId="urn:microsoft.com/office/officeart/2005/8/quickstyle/simple1#6" qsCatId="simple" csTypeId="urn:microsoft.com/office/officeart/2005/8/colors/accent1_2#5" csCatId="accent1" phldr="1"/>
      <dgm:spPr/>
      <dgm:t>
        <a:bodyPr/>
        <a:lstStyle/>
        <a:p>
          <a:endParaRPr lang="zh-CN" altLang="en-US"/>
        </a:p>
      </dgm:t>
    </dgm:pt>
    <dgm:pt modelId="{73C1BB23-4F0A-49F5-A671-0CE18D041980}">
      <dgm:prSet phldrT="[文本]"/>
      <dgm:spPr>
        <a:xfrm>
          <a:off x="4664664" y="1569913"/>
          <a:ext cx="1721258" cy="1721258"/>
        </a:xfrm>
        <a:prstGeom prst="ellipse">
          <a:avLst/>
        </a:prstGeom>
        <a:solidFill>
          <a:srgbClr val="13498F"/>
        </a:solidFill>
        <a:ln w="12700" cap="flat" cmpd="sng" algn="ctr">
          <a:solidFill>
            <a:sysClr val="window" lastClr="FFFFFF">
              <a:hueOff val="0"/>
              <a:satOff val="0"/>
              <a:lumOff val="0"/>
              <a:alphaOff val="0"/>
            </a:sysClr>
          </a:solidFill>
          <a:prstDash val="solid"/>
          <a:miter lim="800000"/>
        </a:ln>
        <a:effectLst/>
      </dgm:spPr>
      <dgm:t>
        <a:bodyPr/>
        <a:lstStyle/>
        <a:p>
          <a:r>
            <a:rPr lang="en-US" altLang="zh-CN" b="1" dirty="0">
              <a:solidFill>
                <a:sysClr val="window" lastClr="FFFFFF"/>
              </a:solidFill>
              <a:latin typeface="Calibri"/>
              <a:ea typeface="宋体" panose="02010600030101010101" pitchFamily="2" charset="-122"/>
              <a:cs typeface="+mn-cs"/>
            </a:rPr>
            <a:t>STEAM</a:t>
          </a:r>
          <a:endParaRPr lang="zh-CN" altLang="en-US" b="1" dirty="0">
            <a:solidFill>
              <a:sysClr val="window" lastClr="FFFFFF"/>
            </a:solidFill>
            <a:latin typeface="Calibri"/>
            <a:ea typeface="宋体" panose="02010600030101010101" pitchFamily="2" charset="-122"/>
            <a:cs typeface="+mn-cs"/>
          </a:endParaRPr>
        </a:p>
      </dgm:t>
    </dgm:pt>
    <dgm:pt modelId="{328A1691-4FD5-40A6-AAC3-F14D643508B2}" type="parTrans" cxnId="{87CEFD35-F805-4247-A0AC-A411F57BBA39}">
      <dgm:prSet/>
      <dgm:spPr/>
      <dgm:t>
        <a:bodyPr/>
        <a:lstStyle/>
        <a:p>
          <a:endParaRPr lang="zh-CN" altLang="en-US"/>
        </a:p>
      </dgm:t>
    </dgm:pt>
    <dgm:pt modelId="{31A26D87-3ACB-4367-B398-92ACEF651C6E}" type="sibTrans" cxnId="{87CEFD35-F805-4247-A0AC-A411F57BBA39}">
      <dgm:prSet/>
      <dgm:spPr/>
      <dgm:t>
        <a:bodyPr/>
        <a:lstStyle/>
        <a:p>
          <a:endParaRPr lang="zh-CN" altLang="en-US"/>
        </a:p>
      </dgm:t>
    </dgm:pt>
    <dgm:pt modelId="{3AE6C52D-5163-429C-944B-B4CF78FA4647}">
      <dgm:prSet phldrT="[文本]"/>
      <dgm:spPr>
        <a:xfrm>
          <a:off x="4922853" y="1277"/>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gm:spPr>
      <dgm:t>
        <a:bodyPr/>
        <a:lstStyle/>
        <a:p>
          <a:r>
            <a:rPr lang="en-US" altLang="zh-CN" b="1" dirty="0">
              <a:solidFill>
                <a:sysClr val="windowText" lastClr="000000"/>
              </a:solidFill>
              <a:latin typeface="Calibri"/>
              <a:ea typeface="宋体" panose="02010600030101010101" pitchFamily="2" charset="-122"/>
              <a:cs typeface="+mn-cs"/>
            </a:rPr>
            <a:t>S</a:t>
          </a:r>
          <a:endParaRPr lang="zh-CN" altLang="en-US" b="1" dirty="0">
            <a:solidFill>
              <a:sysClr val="windowText" lastClr="000000"/>
            </a:solidFill>
            <a:latin typeface="Calibri"/>
            <a:ea typeface="宋体" panose="02010600030101010101" pitchFamily="2" charset="-122"/>
            <a:cs typeface="+mn-cs"/>
          </a:endParaRPr>
        </a:p>
      </dgm:t>
    </dgm:pt>
    <dgm:pt modelId="{6A32F8AF-ECCE-4FA2-9190-FBBF9DBF1E58}" type="parTrans" cxnId="{4E32E8F8-EB0B-4E79-BEE1-CEB94ABD94D3}">
      <dgm:prSet/>
      <dgm:spPr/>
      <dgm:t>
        <a:bodyPr/>
        <a:lstStyle/>
        <a:p>
          <a:endParaRPr lang="zh-CN" altLang="en-US"/>
        </a:p>
      </dgm:t>
    </dgm:pt>
    <dgm:pt modelId="{8C16EB02-CA69-491F-B4CB-DDE5EA0DB193}" type="sibTrans" cxnId="{4E32E8F8-EB0B-4E79-BEE1-CEB94ABD94D3}">
      <dgm:prSet/>
      <dgm:spPr>
        <a:xfrm>
          <a:off x="3655093" y="724153"/>
          <a:ext cx="3740399" cy="3412777"/>
        </a:xfrm>
        <a:prstGeom prst="blockArc">
          <a:avLst>
            <a:gd name="adj1" fmla="val 16200000"/>
            <a:gd name="adj2" fmla="val 20520000"/>
            <a:gd name="adj3" fmla="val 4639"/>
          </a:avLst>
        </a:prstGeom>
        <a:solidFill>
          <a:srgbClr val="5B9BD5">
            <a:tint val="60000"/>
            <a:hueOff val="0"/>
            <a:satOff val="0"/>
            <a:lumOff val="0"/>
            <a:alphaOff val="0"/>
          </a:srgbClr>
        </a:solidFill>
        <a:ln w="19050">
          <a:noFill/>
        </a:ln>
        <a:effectLst/>
      </dgm:spPr>
      <dgm:t>
        <a:bodyPr/>
        <a:lstStyle/>
        <a:p>
          <a:endParaRPr lang="zh-CN" altLang="en-US"/>
        </a:p>
      </dgm:t>
    </dgm:pt>
    <dgm:pt modelId="{4FAF98CA-3AE9-45A2-A3A2-6EE40F3DA261}">
      <dgm:prSet phldrT="[文本]"/>
      <dgm:spPr>
        <a:xfrm>
          <a:off x="6660265" y="1263582"/>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gm:spPr>
      <dgm:t>
        <a:bodyPr/>
        <a:lstStyle/>
        <a:p>
          <a:r>
            <a:rPr lang="en-US" altLang="zh-CN" b="1" dirty="0">
              <a:solidFill>
                <a:sysClr val="windowText" lastClr="000000"/>
              </a:solidFill>
              <a:latin typeface="Calibri"/>
              <a:ea typeface="宋体" panose="02010600030101010101" pitchFamily="2" charset="-122"/>
              <a:cs typeface="+mn-cs"/>
            </a:rPr>
            <a:t>T</a:t>
          </a:r>
          <a:endParaRPr lang="zh-CN" altLang="en-US" b="1" dirty="0">
            <a:solidFill>
              <a:sysClr val="windowText" lastClr="000000"/>
            </a:solidFill>
            <a:latin typeface="Calibri"/>
            <a:ea typeface="宋体" panose="02010600030101010101" pitchFamily="2" charset="-122"/>
            <a:cs typeface="+mn-cs"/>
          </a:endParaRPr>
        </a:p>
      </dgm:t>
    </dgm:pt>
    <dgm:pt modelId="{C02B1E23-BB28-4D58-9BF6-580CCCEB65D4}" type="parTrans" cxnId="{21392326-46BA-4D85-A5DD-6D67A9CFE5ED}">
      <dgm:prSet/>
      <dgm:spPr/>
      <dgm:t>
        <a:bodyPr/>
        <a:lstStyle/>
        <a:p>
          <a:endParaRPr lang="zh-CN" altLang="en-US"/>
        </a:p>
      </dgm:t>
    </dgm:pt>
    <dgm:pt modelId="{99626DB3-8AB9-4473-A675-62257E9B3726}" type="sibTrans" cxnId="{21392326-46BA-4D85-A5DD-6D67A9CFE5ED}">
      <dgm:prSet/>
      <dgm:spPr>
        <a:xfrm>
          <a:off x="3655093" y="560342"/>
          <a:ext cx="3740399" cy="3740399"/>
        </a:xfrm>
        <a:prstGeom prst="blockArc">
          <a:avLst>
            <a:gd name="adj1" fmla="val 20520000"/>
            <a:gd name="adj2" fmla="val 3240000"/>
            <a:gd name="adj3" fmla="val 4639"/>
          </a:avLst>
        </a:prstGeom>
        <a:solidFill>
          <a:srgbClr val="5B9BD5">
            <a:tint val="60000"/>
            <a:hueOff val="0"/>
            <a:satOff val="0"/>
            <a:lumOff val="0"/>
            <a:alphaOff val="0"/>
          </a:srgbClr>
        </a:solidFill>
        <a:ln>
          <a:noFill/>
        </a:ln>
        <a:effectLst/>
      </dgm:spPr>
      <dgm:t>
        <a:bodyPr/>
        <a:lstStyle/>
        <a:p>
          <a:endParaRPr lang="zh-CN" altLang="en-US"/>
        </a:p>
      </dgm:t>
    </dgm:pt>
    <dgm:pt modelId="{A28D99A5-654A-47FF-834A-56217E55AA80}">
      <dgm:prSet phldrT="[文本]"/>
      <dgm:spPr>
        <a:xfrm>
          <a:off x="5996633" y="3306033"/>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gm:spPr>
      <dgm:t>
        <a:bodyPr/>
        <a:lstStyle/>
        <a:p>
          <a:r>
            <a:rPr lang="en-US" altLang="zh-CN" b="1" dirty="0">
              <a:solidFill>
                <a:sysClr val="windowText" lastClr="000000"/>
              </a:solidFill>
              <a:latin typeface="Calibri"/>
              <a:ea typeface="宋体" panose="02010600030101010101" pitchFamily="2" charset="-122"/>
              <a:cs typeface="+mn-cs"/>
            </a:rPr>
            <a:t>E</a:t>
          </a:r>
          <a:endParaRPr lang="zh-CN" altLang="en-US" b="1" dirty="0">
            <a:solidFill>
              <a:sysClr val="windowText" lastClr="000000"/>
            </a:solidFill>
            <a:latin typeface="Calibri"/>
            <a:ea typeface="宋体" panose="02010600030101010101" pitchFamily="2" charset="-122"/>
            <a:cs typeface="+mn-cs"/>
          </a:endParaRPr>
        </a:p>
      </dgm:t>
    </dgm:pt>
    <dgm:pt modelId="{F7990F23-E70E-4ED3-A8F1-6BBFADE318EA}" type="parTrans" cxnId="{493751DD-6208-4B34-9D5B-8293A9945034}">
      <dgm:prSet/>
      <dgm:spPr/>
      <dgm:t>
        <a:bodyPr/>
        <a:lstStyle/>
        <a:p>
          <a:endParaRPr lang="zh-CN" altLang="en-US"/>
        </a:p>
      </dgm:t>
    </dgm:pt>
    <dgm:pt modelId="{95058E6B-FEE9-4038-B99C-F06BE4F92A0F}" type="sibTrans" cxnId="{493751DD-6208-4B34-9D5B-8293A9945034}">
      <dgm:prSet/>
      <dgm:spPr>
        <a:xfrm>
          <a:off x="3655093" y="560342"/>
          <a:ext cx="3740399" cy="3740399"/>
        </a:xfrm>
        <a:prstGeom prst="blockArc">
          <a:avLst>
            <a:gd name="adj1" fmla="val 3240000"/>
            <a:gd name="adj2" fmla="val 7560000"/>
            <a:gd name="adj3" fmla="val 4639"/>
          </a:avLst>
        </a:prstGeom>
        <a:solidFill>
          <a:srgbClr val="5B9BD5">
            <a:tint val="60000"/>
            <a:hueOff val="0"/>
            <a:satOff val="0"/>
            <a:lumOff val="0"/>
            <a:alphaOff val="0"/>
          </a:srgbClr>
        </a:solidFill>
        <a:ln>
          <a:noFill/>
        </a:ln>
        <a:effectLst/>
      </dgm:spPr>
      <dgm:t>
        <a:bodyPr/>
        <a:lstStyle/>
        <a:p>
          <a:endParaRPr lang="zh-CN" altLang="en-US"/>
        </a:p>
      </dgm:t>
    </dgm:pt>
    <dgm:pt modelId="{319DA4EB-6067-4769-850A-879F9FE9BDC8}">
      <dgm:prSet phldrT="[文本]"/>
      <dgm:spPr>
        <a:xfrm>
          <a:off x="3185440" y="1263582"/>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gm:spPr>
      <dgm:t>
        <a:bodyPr/>
        <a:lstStyle/>
        <a:p>
          <a:r>
            <a:rPr lang="en-US" altLang="zh-CN" b="1" dirty="0">
              <a:solidFill>
                <a:sysClr val="windowText" lastClr="000000"/>
              </a:solidFill>
              <a:latin typeface="Calibri"/>
              <a:ea typeface="宋体" panose="02010600030101010101" pitchFamily="2" charset="-122"/>
              <a:cs typeface="+mn-cs"/>
            </a:rPr>
            <a:t>M</a:t>
          </a:r>
          <a:endParaRPr lang="zh-CN" altLang="en-US" b="1" dirty="0">
            <a:solidFill>
              <a:sysClr val="windowText" lastClr="000000"/>
            </a:solidFill>
            <a:latin typeface="Calibri"/>
            <a:ea typeface="宋体" panose="02010600030101010101" pitchFamily="2" charset="-122"/>
            <a:cs typeface="+mn-cs"/>
          </a:endParaRPr>
        </a:p>
      </dgm:t>
    </dgm:pt>
    <dgm:pt modelId="{499B2EF6-4E45-43D2-B14C-49C3F93D72A7}" type="parTrans" cxnId="{6B7F70BA-87C0-4A40-970D-BCCCEC8FE27D}">
      <dgm:prSet/>
      <dgm:spPr/>
      <dgm:t>
        <a:bodyPr/>
        <a:lstStyle/>
        <a:p>
          <a:endParaRPr lang="zh-CN" altLang="en-US"/>
        </a:p>
      </dgm:t>
    </dgm:pt>
    <dgm:pt modelId="{8BF89FCE-2246-4AEE-87DA-964F3A31AD2E}" type="sibTrans" cxnId="{6B7F70BA-87C0-4A40-970D-BCCCEC8FE27D}">
      <dgm:prSet/>
      <dgm:spPr>
        <a:xfrm>
          <a:off x="3655093" y="560342"/>
          <a:ext cx="3740399" cy="3740399"/>
        </a:xfrm>
        <a:prstGeom prst="blockArc">
          <a:avLst>
            <a:gd name="adj1" fmla="val 11880000"/>
            <a:gd name="adj2" fmla="val 16200000"/>
            <a:gd name="adj3" fmla="val 4639"/>
          </a:avLst>
        </a:prstGeom>
        <a:solidFill>
          <a:srgbClr val="5B9BD5">
            <a:tint val="60000"/>
            <a:hueOff val="0"/>
            <a:satOff val="0"/>
            <a:lumOff val="0"/>
            <a:alphaOff val="0"/>
          </a:srgbClr>
        </a:solidFill>
        <a:ln>
          <a:noFill/>
        </a:ln>
        <a:effectLst/>
      </dgm:spPr>
      <dgm:t>
        <a:bodyPr/>
        <a:lstStyle/>
        <a:p>
          <a:endParaRPr lang="zh-CN" altLang="en-US"/>
        </a:p>
      </dgm:t>
    </dgm:pt>
    <dgm:pt modelId="{A0D85696-6532-49A2-AFC3-48447A9F99FD}">
      <dgm:prSet phldrT="[文本]"/>
      <dgm:spPr>
        <a:xfrm>
          <a:off x="3849072" y="3306033"/>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gm:spPr>
      <dgm:t>
        <a:bodyPr/>
        <a:lstStyle/>
        <a:p>
          <a:r>
            <a:rPr lang="en-US" altLang="zh-CN" b="1" dirty="0">
              <a:solidFill>
                <a:srgbClr val="C82923"/>
              </a:solidFill>
              <a:latin typeface="Calibri"/>
              <a:ea typeface="宋体" panose="02010600030101010101" pitchFamily="2" charset="-122"/>
              <a:cs typeface="+mn-cs"/>
            </a:rPr>
            <a:t>A</a:t>
          </a:r>
          <a:endParaRPr lang="zh-CN" altLang="en-US" b="1" dirty="0">
            <a:solidFill>
              <a:srgbClr val="C82923"/>
            </a:solidFill>
            <a:latin typeface="Calibri"/>
            <a:ea typeface="宋体" panose="02010600030101010101" pitchFamily="2" charset="-122"/>
            <a:cs typeface="+mn-cs"/>
          </a:endParaRPr>
        </a:p>
      </dgm:t>
    </dgm:pt>
    <dgm:pt modelId="{13DBD4F6-D912-4A66-B03B-5C21B00E96B7}" type="parTrans" cxnId="{24F9B749-7D00-4891-88A7-40631528A9FF}">
      <dgm:prSet/>
      <dgm:spPr/>
      <dgm:t>
        <a:bodyPr/>
        <a:lstStyle/>
        <a:p>
          <a:endParaRPr lang="zh-CN" altLang="en-US"/>
        </a:p>
      </dgm:t>
    </dgm:pt>
    <dgm:pt modelId="{C70C7DAF-6907-4573-8B89-E88ED0C65994}" type="sibTrans" cxnId="{24F9B749-7D00-4891-88A7-40631528A9FF}">
      <dgm:prSet/>
      <dgm:spPr>
        <a:xfrm>
          <a:off x="3655093" y="560342"/>
          <a:ext cx="3740399" cy="3740399"/>
        </a:xfrm>
        <a:prstGeom prst="blockArc">
          <a:avLst>
            <a:gd name="adj1" fmla="val 7560000"/>
            <a:gd name="adj2" fmla="val 11880000"/>
            <a:gd name="adj3" fmla="val 4639"/>
          </a:avLst>
        </a:prstGeom>
        <a:solidFill>
          <a:srgbClr val="5B9BD5">
            <a:tint val="60000"/>
            <a:hueOff val="0"/>
            <a:satOff val="0"/>
            <a:lumOff val="0"/>
            <a:alphaOff val="0"/>
          </a:srgbClr>
        </a:solidFill>
        <a:ln>
          <a:noFill/>
        </a:ln>
        <a:effectLst/>
      </dgm:spPr>
      <dgm:t>
        <a:bodyPr/>
        <a:lstStyle/>
        <a:p>
          <a:endParaRPr lang="zh-CN" altLang="en-US"/>
        </a:p>
      </dgm:t>
    </dgm:pt>
    <dgm:pt modelId="{6704B093-D062-4E26-B6A8-2E5EFBBEA560}" type="pres">
      <dgm:prSet presAssocID="{B18ECBEA-254A-4212-8637-9BEB0BDDBAD0}" presName="Name0" presStyleCnt="0">
        <dgm:presLayoutVars>
          <dgm:chMax val="1"/>
          <dgm:dir/>
          <dgm:animLvl val="ctr"/>
          <dgm:resizeHandles val="exact"/>
        </dgm:presLayoutVars>
      </dgm:prSet>
      <dgm:spPr/>
    </dgm:pt>
    <dgm:pt modelId="{310CEBC8-4450-4EBD-A754-39A310D856E6}" type="pres">
      <dgm:prSet presAssocID="{73C1BB23-4F0A-49F5-A671-0CE18D041980}" presName="centerShape" presStyleLbl="node0" presStyleIdx="0" presStyleCnt="1"/>
      <dgm:spPr/>
    </dgm:pt>
    <dgm:pt modelId="{00321F7C-CE2F-4C97-A2A3-6513EE9C3C32}" type="pres">
      <dgm:prSet presAssocID="{3AE6C52D-5163-429C-944B-B4CF78FA4647}" presName="node" presStyleLbl="node1" presStyleIdx="0" presStyleCnt="5">
        <dgm:presLayoutVars>
          <dgm:bulletEnabled val="1"/>
        </dgm:presLayoutVars>
      </dgm:prSet>
      <dgm:spPr/>
    </dgm:pt>
    <dgm:pt modelId="{D354CC65-99E4-4F58-BD0B-FFB57AB22622}" type="pres">
      <dgm:prSet presAssocID="{3AE6C52D-5163-429C-944B-B4CF78FA4647}" presName="dummy" presStyleCnt="0"/>
      <dgm:spPr/>
    </dgm:pt>
    <dgm:pt modelId="{493B2D33-20C3-4DB4-8732-1DC9DEACCBBF}" type="pres">
      <dgm:prSet presAssocID="{8C16EB02-CA69-491F-B4CB-DDE5EA0DB193}" presName="sibTrans" presStyleLbl="sibTrans2D1" presStyleIdx="0" presStyleCnt="5" custScaleY="91241"/>
      <dgm:spPr/>
    </dgm:pt>
    <dgm:pt modelId="{D07556DA-9EEF-4842-8816-04FC3DC7D2AD}" type="pres">
      <dgm:prSet presAssocID="{4FAF98CA-3AE9-45A2-A3A2-6EE40F3DA261}" presName="node" presStyleLbl="node1" presStyleIdx="1" presStyleCnt="5">
        <dgm:presLayoutVars>
          <dgm:bulletEnabled val="1"/>
        </dgm:presLayoutVars>
      </dgm:prSet>
      <dgm:spPr/>
    </dgm:pt>
    <dgm:pt modelId="{5A901764-DFC0-4982-89FE-62F09C43A582}" type="pres">
      <dgm:prSet presAssocID="{4FAF98CA-3AE9-45A2-A3A2-6EE40F3DA261}" presName="dummy" presStyleCnt="0"/>
      <dgm:spPr/>
    </dgm:pt>
    <dgm:pt modelId="{29482230-D9DD-4F2B-997D-B432A9BB1E67}" type="pres">
      <dgm:prSet presAssocID="{99626DB3-8AB9-4473-A675-62257E9B3726}" presName="sibTrans" presStyleLbl="sibTrans2D1" presStyleIdx="1" presStyleCnt="5"/>
      <dgm:spPr/>
    </dgm:pt>
    <dgm:pt modelId="{49170651-9C41-4AC4-B20A-06AA29D8AD4B}" type="pres">
      <dgm:prSet presAssocID="{A28D99A5-654A-47FF-834A-56217E55AA80}" presName="node" presStyleLbl="node1" presStyleIdx="2" presStyleCnt="5">
        <dgm:presLayoutVars>
          <dgm:bulletEnabled val="1"/>
        </dgm:presLayoutVars>
      </dgm:prSet>
      <dgm:spPr/>
    </dgm:pt>
    <dgm:pt modelId="{AD3D1B36-DDC3-4036-BE95-4E0DA3317989}" type="pres">
      <dgm:prSet presAssocID="{A28D99A5-654A-47FF-834A-56217E55AA80}" presName="dummy" presStyleCnt="0"/>
      <dgm:spPr/>
    </dgm:pt>
    <dgm:pt modelId="{1376CD5D-DB60-4D3B-BBE9-DD34E50F0700}" type="pres">
      <dgm:prSet presAssocID="{95058E6B-FEE9-4038-B99C-F06BE4F92A0F}" presName="sibTrans" presStyleLbl="sibTrans2D1" presStyleIdx="2" presStyleCnt="5"/>
      <dgm:spPr/>
    </dgm:pt>
    <dgm:pt modelId="{CE7FAF2D-CB68-4733-A7C3-F4B51577098A}" type="pres">
      <dgm:prSet presAssocID="{A0D85696-6532-49A2-AFC3-48447A9F99FD}" presName="node" presStyleLbl="node1" presStyleIdx="3" presStyleCnt="5">
        <dgm:presLayoutVars>
          <dgm:bulletEnabled val="1"/>
        </dgm:presLayoutVars>
      </dgm:prSet>
      <dgm:spPr/>
    </dgm:pt>
    <dgm:pt modelId="{E6030DE1-4464-45DC-B500-9E45CAC03C99}" type="pres">
      <dgm:prSet presAssocID="{A0D85696-6532-49A2-AFC3-48447A9F99FD}" presName="dummy" presStyleCnt="0"/>
      <dgm:spPr/>
    </dgm:pt>
    <dgm:pt modelId="{CF0169A5-734C-45B6-9316-6E55149D8029}" type="pres">
      <dgm:prSet presAssocID="{C70C7DAF-6907-4573-8B89-E88ED0C65994}" presName="sibTrans" presStyleLbl="sibTrans2D1" presStyleIdx="3" presStyleCnt="5"/>
      <dgm:spPr/>
    </dgm:pt>
    <dgm:pt modelId="{9A831B8B-81B1-4AC1-B9EE-50F4C25B669D}" type="pres">
      <dgm:prSet presAssocID="{319DA4EB-6067-4769-850A-879F9FE9BDC8}" presName="node" presStyleLbl="node1" presStyleIdx="4" presStyleCnt="5">
        <dgm:presLayoutVars>
          <dgm:bulletEnabled val="1"/>
        </dgm:presLayoutVars>
      </dgm:prSet>
      <dgm:spPr/>
    </dgm:pt>
    <dgm:pt modelId="{4FEC8619-0A63-47C3-A55B-F354395131C0}" type="pres">
      <dgm:prSet presAssocID="{319DA4EB-6067-4769-850A-879F9FE9BDC8}" presName="dummy" presStyleCnt="0"/>
      <dgm:spPr/>
    </dgm:pt>
    <dgm:pt modelId="{014DECA8-73B8-4F2D-8975-5D72DFF7ADDC}" type="pres">
      <dgm:prSet presAssocID="{8BF89FCE-2246-4AEE-87DA-964F3A31AD2E}" presName="sibTrans" presStyleLbl="sibTrans2D1" presStyleIdx="4" presStyleCnt="5"/>
      <dgm:spPr/>
    </dgm:pt>
  </dgm:ptLst>
  <dgm:cxnLst>
    <dgm:cxn modelId="{7A03C51E-73AF-4C30-98FC-0AA43581505E}" type="presOf" srcId="{99626DB3-8AB9-4473-A675-62257E9B3726}" destId="{29482230-D9DD-4F2B-997D-B432A9BB1E67}" srcOrd="0" destOrd="0" presId="urn:microsoft.com/office/officeart/2005/8/layout/radial6#1"/>
    <dgm:cxn modelId="{21392326-46BA-4D85-A5DD-6D67A9CFE5ED}" srcId="{73C1BB23-4F0A-49F5-A671-0CE18D041980}" destId="{4FAF98CA-3AE9-45A2-A3A2-6EE40F3DA261}" srcOrd="1" destOrd="0" parTransId="{C02B1E23-BB28-4D58-9BF6-580CCCEB65D4}" sibTransId="{99626DB3-8AB9-4473-A675-62257E9B3726}"/>
    <dgm:cxn modelId="{120D472E-C3DF-45D7-AFCA-D12E6FD2E583}" type="presOf" srcId="{C70C7DAF-6907-4573-8B89-E88ED0C65994}" destId="{CF0169A5-734C-45B6-9316-6E55149D8029}" srcOrd="0" destOrd="0" presId="urn:microsoft.com/office/officeart/2005/8/layout/radial6#1"/>
    <dgm:cxn modelId="{E5E9B62E-A219-4AC6-84B4-BCBA43B11691}" type="presOf" srcId="{B18ECBEA-254A-4212-8637-9BEB0BDDBAD0}" destId="{6704B093-D062-4E26-B6A8-2E5EFBBEA560}" srcOrd="0" destOrd="0" presId="urn:microsoft.com/office/officeart/2005/8/layout/radial6#1"/>
    <dgm:cxn modelId="{87CEFD35-F805-4247-A0AC-A411F57BBA39}" srcId="{B18ECBEA-254A-4212-8637-9BEB0BDDBAD0}" destId="{73C1BB23-4F0A-49F5-A671-0CE18D041980}" srcOrd="0" destOrd="0" parTransId="{328A1691-4FD5-40A6-AAC3-F14D643508B2}" sibTransId="{31A26D87-3ACB-4367-B398-92ACEF651C6E}"/>
    <dgm:cxn modelId="{E0CA2339-BD18-417C-9AE5-3E5945B939DB}" type="presOf" srcId="{8C16EB02-CA69-491F-B4CB-DDE5EA0DB193}" destId="{493B2D33-20C3-4DB4-8732-1DC9DEACCBBF}" srcOrd="0" destOrd="0" presId="urn:microsoft.com/office/officeart/2005/8/layout/radial6#1"/>
    <dgm:cxn modelId="{FE9B293B-83ED-48A5-9DE8-6E743C907C16}" type="presOf" srcId="{4FAF98CA-3AE9-45A2-A3A2-6EE40F3DA261}" destId="{D07556DA-9EEF-4842-8816-04FC3DC7D2AD}" srcOrd="0" destOrd="0" presId="urn:microsoft.com/office/officeart/2005/8/layout/radial6#1"/>
    <dgm:cxn modelId="{24F9B749-7D00-4891-88A7-40631528A9FF}" srcId="{73C1BB23-4F0A-49F5-A671-0CE18D041980}" destId="{A0D85696-6532-49A2-AFC3-48447A9F99FD}" srcOrd="3" destOrd="0" parTransId="{13DBD4F6-D912-4A66-B03B-5C21B00E96B7}" sibTransId="{C70C7DAF-6907-4573-8B89-E88ED0C65994}"/>
    <dgm:cxn modelId="{DA90EB59-9668-4A86-8A43-8C329A06E38D}" type="presOf" srcId="{A28D99A5-654A-47FF-834A-56217E55AA80}" destId="{49170651-9C41-4AC4-B20A-06AA29D8AD4B}" srcOrd="0" destOrd="0" presId="urn:microsoft.com/office/officeart/2005/8/layout/radial6#1"/>
    <dgm:cxn modelId="{3D81937E-1CA4-480F-A7DB-F82FAF079308}" type="presOf" srcId="{3AE6C52D-5163-429C-944B-B4CF78FA4647}" destId="{00321F7C-CE2F-4C97-A2A3-6513EE9C3C32}" srcOrd="0" destOrd="0" presId="urn:microsoft.com/office/officeart/2005/8/layout/radial6#1"/>
    <dgm:cxn modelId="{731BF6A1-06EA-4D9A-9135-0EDC0FE9F12D}" type="presOf" srcId="{73C1BB23-4F0A-49F5-A671-0CE18D041980}" destId="{310CEBC8-4450-4EBD-A754-39A310D856E6}" srcOrd="0" destOrd="0" presId="urn:microsoft.com/office/officeart/2005/8/layout/radial6#1"/>
    <dgm:cxn modelId="{A6E440B1-34F6-4B6C-B3DF-94CF15E703A8}" type="presOf" srcId="{319DA4EB-6067-4769-850A-879F9FE9BDC8}" destId="{9A831B8B-81B1-4AC1-B9EE-50F4C25B669D}" srcOrd="0" destOrd="0" presId="urn:microsoft.com/office/officeart/2005/8/layout/radial6#1"/>
    <dgm:cxn modelId="{6B7F70BA-87C0-4A40-970D-BCCCEC8FE27D}" srcId="{73C1BB23-4F0A-49F5-A671-0CE18D041980}" destId="{319DA4EB-6067-4769-850A-879F9FE9BDC8}" srcOrd="4" destOrd="0" parTransId="{499B2EF6-4E45-43D2-B14C-49C3F93D72A7}" sibTransId="{8BF89FCE-2246-4AEE-87DA-964F3A31AD2E}"/>
    <dgm:cxn modelId="{68A213CD-FFD5-4F2D-A0F3-03D85A26BF3D}" type="presOf" srcId="{95058E6B-FEE9-4038-B99C-F06BE4F92A0F}" destId="{1376CD5D-DB60-4D3B-BBE9-DD34E50F0700}" srcOrd="0" destOrd="0" presId="urn:microsoft.com/office/officeart/2005/8/layout/radial6#1"/>
    <dgm:cxn modelId="{493751DD-6208-4B34-9D5B-8293A9945034}" srcId="{73C1BB23-4F0A-49F5-A671-0CE18D041980}" destId="{A28D99A5-654A-47FF-834A-56217E55AA80}" srcOrd="2" destOrd="0" parTransId="{F7990F23-E70E-4ED3-A8F1-6BBFADE318EA}" sibTransId="{95058E6B-FEE9-4038-B99C-F06BE4F92A0F}"/>
    <dgm:cxn modelId="{4E32E8F8-EB0B-4E79-BEE1-CEB94ABD94D3}" srcId="{73C1BB23-4F0A-49F5-A671-0CE18D041980}" destId="{3AE6C52D-5163-429C-944B-B4CF78FA4647}" srcOrd="0" destOrd="0" parTransId="{6A32F8AF-ECCE-4FA2-9190-FBBF9DBF1E58}" sibTransId="{8C16EB02-CA69-491F-B4CB-DDE5EA0DB193}"/>
    <dgm:cxn modelId="{EE6A4BF9-2163-4795-A27D-EFD5838147BC}" type="presOf" srcId="{A0D85696-6532-49A2-AFC3-48447A9F99FD}" destId="{CE7FAF2D-CB68-4733-A7C3-F4B51577098A}" srcOrd="0" destOrd="0" presId="urn:microsoft.com/office/officeart/2005/8/layout/radial6#1"/>
    <dgm:cxn modelId="{DA2A67FE-25D9-4DC1-BEEF-91916E514579}" type="presOf" srcId="{8BF89FCE-2246-4AEE-87DA-964F3A31AD2E}" destId="{014DECA8-73B8-4F2D-8975-5D72DFF7ADDC}" srcOrd="0" destOrd="0" presId="urn:microsoft.com/office/officeart/2005/8/layout/radial6#1"/>
    <dgm:cxn modelId="{01937404-EC7F-4B39-A8BA-98E9624EF75E}" type="presParOf" srcId="{6704B093-D062-4E26-B6A8-2E5EFBBEA560}" destId="{310CEBC8-4450-4EBD-A754-39A310D856E6}" srcOrd="0" destOrd="0" presId="urn:microsoft.com/office/officeart/2005/8/layout/radial6#1"/>
    <dgm:cxn modelId="{C32B43AD-1E16-4980-B501-C8149EBAC3C7}" type="presParOf" srcId="{6704B093-D062-4E26-B6A8-2E5EFBBEA560}" destId="{00321F7C-CE2F-4C97-A2A3-6513EE9C3C32}" srcOrd="1" destOrd="0" presId="urn:microsoft.com/office/officeart/2005/8/layout/radial6#1"/>
    <dgm:cxn modelId="{C8A037A4-28A6-4E6C-A24B-F0088CBFBF3C}" type="presParOf" srcId="{6704B093-D062-4E26-B6A8-2E5EFBBEA560}" destId="{D354CC65-99E4-4F58-BD0B-FFB57AB22622}" srcOrd="2" destOrd="0" presId="urn:microsoft.com/office/officeart/2005/8/layout/radial6#1"/>
    <dgm:cxn modelId="{A7CF542D-36EE-4D8F-A731-4362D4E945D9}" type="presParOf" srcId="{6704B093-D062-4E26-B6A8-2E5EFBBEA560}" destId="{493B2D33-20C3-4DB4-8732-1DC9DEACCBBF}" srcOrd="3" destOrd="0" presId="urn:microsoft.com/office/officeart/2005/8/layout/radial6#1"/>
    <dgm:cxn modelId="{3F19EC18-6A1B-4A74-8C15-4D22A7C32E58}" type="presParOf" srcId="{6704B093-D062-4E26-B6A8-2E5EFBBEA560}" destId="{D07556DA-9EEF-4842-8816-04FC3DC7D2AD}" srcOrd="4" destOrd="0" presId="urn:microsoft.com/office/officeart/2005/8/layout/radial6#1"/>
    <dgm:cxn modelId="{1579A564-CD0D-43F3-AC92-B72A375B5F99}" type="presParOf" srcId="{6704B093-D062-4E26-B6A8-2E5EFBBEA560}" destId="{5A901764-DFC0-4982-89FE-62F09C43A582}" srcOrd="5" destOrd="0" presId="urn:microsoft.com/office/officeart/2005/8/layout/radial6#1"/>
    <dgm:cxn modelId="{14740A52-E09C-4E0C-BCFA-549DF298603E}" type="presParOf" srcId="{6704B093-D062-4E26-B6A8-2E5EFBBEA560}" destId="{29482230-D9DD-4F2B-997D-B432A9BB1E67}" srcOrd="6" destOrd="0" presId="urn:microsoft.com/office/officeart/2005/8/layout/radial6#1"/>
    <dgm:cxn modelId="{CB41045C-0219-492B-92F6-403889CF1B15}" type="presParOf" srcId="{6704B093-D062-4E26-B6A8-2E5EFBBEA560}" destId="{49170651-9C41-4AC4-B20A-06AA29D8AD4B}" srcOrd="7" destOrd="0" presId="urn:microsoft.com/office/officeart/2005/8/layout/radial6#1"/>
    <dgm:cxn modelId="{9676FA31-ED64-4B9E-8DDA-E1419460CB48}" type="presParOf" srcId="{6704B093-D062-4E26-B6A8-2E5EFBBEA560}" destId="{AD3D1B36-DDC3-4036-BE95-4E0DA3317989}" srcOrd="8" destOrd="0" presId="urn:microsoft.com/office/officeart/2005/8/layout/radial6#1"/>
    <dgm:cxn modelId="{E2E1DB43-3D4A-4BAC-BD38-80346FA4BEBD}" type="presParOf" srcId="{6704B093-D062-4E26-B6A8-2E5EFBBEA560}" destId="{1376CD5D-DB60-4D3B-BBE9-DD34E50F0700}" srcOrd="9" destOrd="0" presId="urn:microsoft.com/office/officeart/2005/8/layout/radial6#1"/>
    <dgm:cxn modelId="{E770AB23-6CC0-40F6-A33E-1D1F47ACD544}" type="presParOf" srcId="{6704B093-D062-4E26-B6A8-2E5EFBBEA560}" destId="{CE7FAF2D-CB68-4733-A7C3-F4B51577098A}" srcOrd="10" destOrd="0" presId="urn:microsoft.com/office/officeart/2005/8/layout/radial6#1"/>
    <dgm:cxn modelId="{B7173AA1-A74D-4437-BD4E-3FAB5A89FA7D}" type="presParOf" srcId="{6704B093-D062-4E26-B6A8-2E5EFBBEA560}" destId="{E6030DE1-4464-45DC-B500-9E45CAC03C99}" srcOrd="11" destOrd="0" presId="urn:microsoft.com/office/officeart/2005/8/layout/radial6#1"/>
    <dgm:cxn modelId="{8D28841F-802C-4699-ACE4-B2F5156F2C93}" type="presParOf" srcId="{6704B093-D062-4E26-B6A8-2E5EFBBEA560}" destId="{CF0169A5-734C-45B6-9316-6E55149D8029}" srcOrd="12" destOrd="0" presId="urn:microsoft.com/office/officeart/2005/8/layout/radial6#1"/>
    <dgm:cxn modelId="{F704203B-4BA0-478D-81A8-802DC17D4554}" type="presParOf" srcId="{6704B093-D062-4E26-B6A8-2E5EFBBEA560}" destId="{9A831B8B-81B1-4AC1-B9EE-50F4C25B669D}" srcOrd="13" destOrd="0" presId="urn:microsoft.com/office/officeart/2005/8/layout/radial6#1"/>
    <dgm:cxn modelId="{E4080386-61B8-40E8-8CA3-73BD3F3E368D}" type="presParOf" srcId="{6704B093-D062-4E26-B6A8-2E5EFBBEA560}" destId="{4FEC8619-0A63-47C3-A55B-F354395131C0}" srcOrd="14" destOrd="0" presId="urn:microsoft.com/office/officeart/2005/8/layout/radial6#1"/>
    <dgm:cxn modelId="{0CFFA414-1501-4893-8C36-36B47B60201C}" type="presParOf" srcId="{6704B093-D062-4E26-B6A8-2E5EFBBEA560}" destId="{014DECA8-73B8-4F2D-8975-5D72DFF7ADDC}" srcOrd="15" destOrd="0" presId="urn:microsoft.com/office/officeart/2005/8/layout/radial6#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32378-A691-4813-BC0D-FEE30D8CF162}">
      <dsp:nvSpPr>
        <dsp:cNvPr id="0" name=""/>
        <dsp:cNvSpPr/>
      </dsp:nvSpPr>
      <dsp:spPr>
        <a:xfrm>
          <a:off x="0" y="50735"/>
          <a:ext cx="3263323" cy="706953"/>
        </a:xfrm>
        <a:prstGeom prst="rect">
          <a:avLst/>
        </a:prstGeom>
        <a:solidFill>
          <a:schemeClr val="accent2">
            <a:lumMod val="5000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创新</a:t>
          </a:r>
          <a:r>
            <a:rPr lang="en-US" altLang="zh-CN" sz="2000" b="1" kern="1200" dirty="0">
              <a:latin typeface="微软雅黑" panose="020B0503020204020204" pitchFamily="34" charset="-122"/>
              <a:ea typeface="微软雅黑" panose="020B0503020204020204" pitchFamily="34" charset="-122"/>
            </a:rPr>
            <a:t>1.0</a:t>
          </a:r>
          <a:endParaRPr lang="zh-CN" altLang="en-US" sz="2000" b="1" kern="1200" dirty="0">
            <a:latin typeface="微软雅黑" panose="020B0503020204020204" pitchFamily="34" charset="-122"/>
            <a:ea typeface="微软雅黑" panose="020B0503020204020204" pitchFamily="34" charset="-122"/>
          </a:endParaRPr>
        </a:p>
      </dsp:txBody>
      <dsp:txXfrm>
        <a:off x="0" y="50735"/>
        <a:ext cx="3263323" cy="706953"/>
      </dsp:txXfrm>
    </dsp:sp>
    <dsp:sp modelId="{8710FA87-292D-4E18-9016-E04DB4AAED1B}">
      <dsp:nvSpPr>
        <dsp:cNvPr id="0" name=""/>
        <dsp:cNvSpPr/>
      </dsp:nvSpPr>
      <dsp:spPr>
        <a:xfrm>
          <a:off x="3346" y="702782"/>
          <a:ext cx="3263323" cy="145871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dirty="0">
              <a:solidFill>
                <a:schemeClr val="tx1">
                  <a:lumMod val="75000"/>
                  <a:lumOff val="25000"/>
                </a:schemeClr>
              </a:solidFill>
              <a:latin typeface="微软雅黑" panose="020B0503020204020204" pitchFamily="34" charset="-122"/>
              <a:ea typeface="微软雅黑" panose="020B0503020204020204" pitchFamily="34" charset="-122"/>
            </a:rPr>
            <a:t>以技术研发线性模式为特征的封闭式创新</a:t>
          </a:r>
        </a:p>
      </dsp:txBody>
      <dsp:txXfrm>
        <a:off x="3346" y="702782"/>
        <a:ext cx="3263323" cy="1458710"/>
      </dsp:txXfrm>
    </dsp:sp>
    <dsp:sp modelId="{202CF1AE-F757-4AD4-9152-ABB0DFF7BDB2}">
      <dsp:nvSpPr>
        <dsp:cNvPr id="0" name=""/>
        <dsp:cNvSpPr/>
      </dsp:nvSpPr>
      <dsp:spPr>
        <a:xfrm>
          <a:off x="3723535" y="29244"/>
          <a:ext cx="3263323" cy="662400"/>
        </a:xfrm>
        <a:prstGeom prst="rect">
          <a:avLst/>
        </a:prstGeom>
        <a:solidFill>
          <a:schemeClr val="accent4">
            <a:lumMod val="50000"/>
          </a:schemeClr>
        </a:solidFill>
        <a:ln w="2540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创新</a:t>
          </a:r>
          <a:r>
            <a:rPr lang="en-US" altLang="zh-CN" sz="2000" b="1" kern="1200" dirty="0">
              <a:latin typeface="微软雅黑" panose="020B0503020204020204" pitchFamily="34" charset="-122"/>
              <a:ea typeface="微软雅黑" panose="020B0503020204020204" pitchFamily="34" charset="-122"/>
            </a:rPr>
            <a:t>2.0</a:t>
          </a:r>
          <a:endParaRPr lang="zh-CN" altLang="en-US" sz="2000" b="1" kern="1200" dirty="0">
            <a:latin typeface="微软雅黑" panose="020B0503020204020204" pitchFamily="34" charset="-122"/>
            <a:ea typeface="微软雅黑" panose="020B0503020204020204" pitchFamily="34" charset="-122"/>
          </a:endParaRPr>
        </a:p>
      </dsp:txBody>
      <dsp:txXfrm>
        <a:off x="3723535" y="29244"/>
        <a:ext cx="3263323" cy="662400"/>
      </dsp:txXfrm>
    </dsp:sp>
    <dsp:sp modelId="{1FF8CFB2-1E6B-48D5-A6A4-DD1417048754}">
      <dsp:nvSpPr>
        <dsp:cNvPr id="0" name=""/>
        <dsp:cNvSpPr/>
      </dsp:nvSpPr>
      <dsp:spPr>
        <a:xfrm>
          <a:off x="3723535" y="691644"/>
          <a:ext cx="3263323" cy="145871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dirty="0">
              <a:solidFill>
                <a:schemeClr val="tx1">
                  <a:lumMod val="75000"/>
                  <a:lumOff val="25000"/>
                </a:schemeClr>
              </a:solidFill>
              <a:latin typeface="微软雅黑" panose="020B0503020204020204" pitchFamily="34" charset="-122"/>
              <a:ea typeface="微软雅黑" panose="020B0503020204020204" pitchFamily="34" charset="-122"/>
            </a:rPr>
            <a:t>以产学研合作为特征的开放式创新</a:t>
          </a:r>
        </a:p>
      </dsp:txBody>
      <dsp:txXfrm>
        <a:off x="3723535" y="691644"/>
        <a:ext cx="3263323" cy="1458710"/>
      </dsp:txXfrm>
    </dsp:sp>
    <dsp:sp modelId="{3DD0E2B7-2267-406F-9201-3DDFAA1F0C9F}">
      <dsp:nvSpPr>
        <dsp:cNvPr id="0" name=""/>
        <dsp:cNvSpPr/>
      </dsp:nvSpPr>
      <dsp:spPr>
        <a:xfrm>
          <a:off x="7443724" y="29244"/>
          <a:ext cx="3263323" cy="662400"/>
        </a:xfrm>
        <a:prstGeom prst="rect">
          <a:avLst/>
        </a:prstGeom>
        <a:solidFill>
          <a:schemeClr val="accent6">
            <a:lumMod val="50000"/>
          </a:schemeClr>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创新</a:t>
          </a:r>
          <a:r>
            <a:rPr lang="en-US" altLang="zh-CN" sz="2000" b="1" kern="1200" dirty="0">
              <a:latin typeface="微软雅黑" panose="020B0503020204020204" pitchFamily="34" charset="-122"/>
              <a:ea typeface="微软雅黑" panose="020B0503020204020204" pitchFamily="34" charset="-122"/>
            </a:rPr>
            <a:t>3.0</a:t>
          </a:r>
          <a:endParaRPr lang="zh-CN" altLang="en-US" sz="2000" b="1" kern="1200" dirty="0">
            <a:latin typeface="微软雅黑" panose="020B0503020204020204" pitchFamily="34" charset="-122"/>
            <a:ea typeface="微软雅黑" panose="020B0503020204020204" pitchFamily="34" charset="-122"/>
          </a:endParaRPr>
        </a:p>
      </dsp:txBody>
      <dsp:txXfrm>
        <a:off x="7443724" y="29244"/>
        <a:ext cx="3263323" cy="662400"/>
      </dsp:txXfrm>
    </dsp:sp>
    <dsp:sp modelId="{6724EC95-71B1-42A1-88B9-51E81CEEBF65}">
      <dsp:nvSpPr>
        <dsp:cNvPr id="0" name=""/>
        <dsp:cNvSpPr/>
      </dsp:nvSpPr>
      <dsp:spPr>
        <a:xfrm>
          <a:off x="7443724" y="691644"/>
          <a:ext cx="3263323" cy="145871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dirty="0">
              <a:solidFill>
                <a:schemeClr val="tx1">
                  <a:lumMod val="75000"/>
                  <a:lumOff val="25000"/>
                </a:schemeClr>
              </a:solidFill>
              <a:latin typeface="微软雅黑" panose="020B0503020204020204" pitchFamily="34" charset="-122"/>
              <a:ea typeface="微软雅黑" panose="020B0503020204020204" pitchFamily="34" charset="-122"/>
            </a:rPr>
            <a:t>以应用为本、以用户为中心、以生态软环境为基础的自组织创新</a:t>
          </a:r>
        </a:p>
      </dsp:txBody>
      <dsp:txXfrm>
        <a:off x="7443724" y="691644"/>
        <a:ext cx="3263323" cy="1458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2141A-EAC7-4876-842B-07422BC400D9}">
      <dsp:nvSpPr>
        <dsp:cNvPr id="0" name=""/>
        <dsp:cNvSpPr/>
      </dsp:nvSpPr>
      <dsp:spPr>
        <a:xfrm rot="16200000">
          <a:off x="504450" y="-504450"/>
          <a:ext cx="1223021" cy="2231923"/>
        </a:xfrm>
        <a:prstGeom prst="round1Rect">
          <a:avLst/>
        </a:prstGeom>
        <a:solidFill>
          <a:srgbClr val="13498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100000"/>
            </a:lnSpc>
            <a:spcBef>
              <a:spcPct val="0"/>
            </a:spcBef>
            <a:spcAft>
              <a:spcPts val="0"/>
            </a:spcAft>
            <a:buNone/>
          </a:pPr>
          <a:r>
            <a:rPr lang="en-US" altLang="zh-CN" sz="1800" b="1" kern="1200" dirty="0">
              <a:solidFill>
                <a:sysClr val="window" lastClr="FFFFFF"/>
              </a:solidFill>
              <a:latin typeface="微软雅黑" panose="020B0503020204020204" pitchFamily="34" charset="-122"/>
              <a:ea typeface="微软雅黑" panose="020B0503020204020204" pitchFamily="34" charset="-122"/>
              <a:cs typeface="+mn-cs"/>
            </a:rPr>
            <a:t>S</a:t>
          </a:r>
          <a:r>
            <a:rPr lang="zh-CN" altLang="en-US" sz="1800" b="1" kern="1200" dirty="0">
              <a:solidFill>
                <a:sysClr val="window" lastClr="FFFFFF"/>
              </a:solidFill>
              <a:latin typeface="微软雅黑" panose="020B0503020204020204" pitchFamily="34" charset="-122"/>
              <a:ea typeface="微软雅黑" panose="020B0503020204020204" pitchFamily="34" charset="-122"/>
              <a:cs typeface="+mn-cs"/>
            </a:rPr>
            <a:t>：科学</a:t>
          </a:r>
          <a:endParaRPr lang="en-US" altLang="zh-CN" sz="1800" b="1" kern="1200" dirty="0">
            <a:solidFill>
              <a:sysClr val="window" lastClr="FFFFFF"/>
            </a:solidFill>
            <a:latin typeface="微软雅黑" panose="020B0503020204020204" pitchFamily="34" charset="-122"/>
            <a:ea typeface="微软雅黑" panose="020B0503020204020204" pitchFamily="34" charset="-122"/>
            <a:cs typeface="+mn-cs"/>
          </a:endParaRPr>
        </a:p>
        <a:p>
          <a:pPr marL="0" lvl="0" indent="0" algn="ctr" defTabSz="800100">
            <a:lnSpc>
              <a:spcPct val="100000"/>
            </a:lnSpc>
            <a:spcBef>
              <a:spcPct val="0"/>
            </a:spcBef>
            <a:spcAft>
              <a:spcPts val="0"/>
            </a:spcAft>
            <a:buNone/>
          </a:pPr>
          <a:r>
            <a:rPr lang="zh-CN" altLang="en-US" sz="1800" b="1" kern="1200" dirty="0">
              <a:solidFill>
                <a:srgbClr val="FFFF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FF00"/>
              </a:solidFill>
              <a:latin typeface="微软雅黑" panose="020B0503020204020204" pitchFamily="34" charset="-122"/>
              <a:ea typeface="微软雅黑" panose="020B0503020204020204" pitchFamily="34" charset="-122"/>
              <a:cs typeface="+mn-cs"/>
            </a:rPr>
            <a:t>Science</a:t>
          </a:r>
          <a:r>
            <a:rPr lang="zh-CN" altLang="en-US" sz="1800" b="1" kern="1200" dirty="0">
              <a:solidFill>
                <a:srgbClr val="FFFF00"/>
              </a:solidFill>
              <a:latin typeface="微软雅黑" panose="020B0503020204020204" pitchFamily="34" charset="-122"/>
              <a:ea typeface="微软雅黑" panose="020B0503020204020204" pitchFamily="34" charset="-122"/>
              <a:cs typeface="+mn-cs"/>
            </a:rPr>
            <a:t>）</a:t>
          </a:r>
        </a:p>
      </dsp:txBody>
      <dsp:txXfrm rot="5400000">
        <a:off x="0" y="44777"/>
        <a:ext cx="2231923" cy="872489"/>
      </dsp:txXfrm>
    </dsp:sp>
    <dsp:sp modelId="{C7700182-7E11-421E-B187-F77F28D74532}">
      <dsp:nvSpPr>
        <dsp:cNvPr id="0" name=""/>
        <dsp:cNvSpPr/>
      </dsp:nvSpPr>
      <dsp:spPr>
        <a:xfrm>
          <a:off x="2231923" y="0"/>
          <a:ext cx="2231923" cy="1223021"/>
        </a:xfrm>
        <a:prstGeom prst="round1Rect">
          <a:avLst/>
        </a:prstGeom>
        <a:solidFill>
          <a:srgbClr val="13498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100000"/>
            </a:lnSpc>
            <a:spcBef>
              <a:spcPct val="0"/>
            </a:spcBef>
            <a:spcAft>
              <a:spcPts val="0"/>
            </a:spcAft>
            <a:buNone/>
          </a:pPr>
          <a:r>
            <a:rPr lang="en-US" altLang="zh-CN" sz="1800" b="1" kern="1200" dirty="0">
              <a:solidFill>
                <a:sysClr val="window" lastClr="FFFFFF"/>
              </a:solidFill>
              <a:latin typeface="微软雅黑" panose="020B0503020204020204" pitchFamily="34" charset="-122"/>
              <a:ea typeface="微软雅黑" panose="020B0503020204020204" pitchFamily="34" charset="-122"/>
              <a:cs typeface="+mn-cs"/>
            </a:rPr>
            <a:t>T</a:t>
          </a:r>
          <a:r>
            <a:rPr lang="zh-CN" altLang="en-US" sz="1800" b="1" kern="1200" dirty="0">
              <a:solidFill>
                <a:sysClr val="window" lastClr="FFFFFF"/>
              </a:solidFill>
              <a:latin typeface="微软雅黑" panose="020B0503020204020204" pitchFamily="34" charset="-122"/>
              <a:ea typeface="微软雅黑" panose="020B0503020204020204" pitchFamily="34" charset="-122"/>
              <a:cs typeface="+mn-cs"/>
            </a:rPr>
            <a:t>：技术</a:t>
          </a:r>
          <a:endParaRPr lang="en-US" altLang="zh-CN" sz="1800" b="1" kern="1200" dirty="0">
            <a:solidFill>
              <a:sysClr val="window" lastClr="FFFFFF"/>
            </a:solidFill>
            <a:latin typeface="微软雅黑" panose="020B0503020204020204" pitchFamily="34" charset="-122"/>
            <a:ea typeface="微软雅黑" panose="020B0503020204020204" pitchFamily="34" charset="-122"/>
            <a:cs typeface="+mn-cs"/>
          </a:endParaRPr>
        </a:p>
        <a:p>
          <a:pPr marL="0" lvl="0" indent="0" algn="ctr" defTabSz="800100">
            <a:lnSpc>
              <a:spcPct val="100000"/>
            </a:lnSpc>
            <a:spcBef>
              <a:spcPct val="0"/>
            </a:spcBef>
            <a:spcAft>
              <a:spcPts val="0"/>
            </a:spcAft>
            <a:buNone/>
          </a:pPr>
          <a:r>
            <a:rPr lang="zh-CN" altLang="en-US" sz="1800" b="1" kern="1200" dirty="0">
              <a:solidFill>
                <a:srgbClr val="FFFF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FF00"/>
              </a:solidFill>
              <a:latin typeface="微软雅黑" panose="020B0503020204020204" pitchFamily="34" charset="-122"/>
              <a:ea typeface="微软雅黑" panose="020B0503020204020204" pitchFamily="34" charset="-122"/>
              <a:cs typeface="+mn-cs"/>
            </a:rPr>
            <a:t>Technology</a:t>
          </a:r>
          <a:r>
            <a:rPr lang="zh-CN" altLang="en-US" sz="1800" b="1" kern="1200" dirty="0">
              <a:solidFill>
                <a:srgbClr val="FFFF00"/>
              </a:solidFill>
              <a:latin typeface="微软雅黑" panose="020B0503020204020204" pitchFamily="34" charset="-122"/>
              <a:ea typeface="微软雅黑" panose="020B0503020204020204" pitchFamily="34" charset="-122"/>
              <a:cs typeface="+mn-cs"/>
            </a:rPr>
            <a:t>）</a:t>
          </a:r>
        </a:p>
      </dsp:txBody>
      <dsp:txXfrm>
        <a:off x="2231923" y="0"/>
        <a:ext cx="2187146" cy="917266"/>
      </dsp:txXfrm>
    </dsp:sp>
    <dsp:sp modelId="{61860516-140B-45AA-BAD4-3B06AEB33DBE}">
      <dsp:nvSpPr>
        <dsp:cNvPr id="0" name=""/>
        <dsp:cNvSpPr/>
      </dsp:nvSpPr>
      <dsp:spPr>
        <a:xfrm rot="10800000">
          <a:off x="0" y="1223021"/>
          <a:ext cx="2231923" cy="1223021"/>
        </a:xfrm>
        <a:prstGeom prst="round1Rect">
          <a:avLst/>
        </a:prstGeom>
        <a:solidFill>
          <a:srgbClr val="13498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100000"/>
            </a:lnSpc>
            <a:spcBef>
              <a:spcPct val="0"/>
            </a:spcBef>
            <a:spcAft>
              <a:spcPts val="0"/>
            </a:spcAft>
            <a:buNone/>
          </a:pPr>
          <a:r>
            <a:rPr lang="en-US" altLang="zh-CN" sz="1800" b="1" kern="1200" dirty="0">
              <a:solidFill>
                <a:sysClr val="window" lastClr="FFFFFF"/>
              </a:solidFill>
              <a:latin typeface="微软雅黑" panose="020B0503020204020204" pitchFamily="34" charset="-122"/>
              <a:ea typeface="微软雅黑" panose="020B0503020204020204" pitchFamily="34" charset="-122"/>
              <a:cs typeface="+mn-cs"/>
            </a:rPr>
            <a:t>E</a:t>
          </a:r>
          <a:r>
            <a:rPr lang="zh-CN" altLang="en-US" sz="1800" b="1" kern="1200" dirty="0">
              <a:solidFill>
                <a:sysClr val="window" lastClr="FFFFFF"/>
              </a:solidFill>
              <a:latin typeface="微软雅黑" panose="020B0503020204020204" pitchFamily="34" charset="-122"/>
              <a:ea typeface="微软雅黑" panose="020B0503020204020204" pitchFamily="34" charset="-122"/>
              <a:cs typeface="+mn-cs"/>
            </a:rPr>
            <a:t>：工程</a:t>
          </a:r>
          <a:endParaRPr lang="en-US" altLang="zh-CN" sz="1800" b="1" kern="1200" dirty="0">
            <a:solidFill>
              <a:sysClr val="window" lastClr="FFFFFF"/>
            </a:solidFill>
            <a:latin typeface="微软雅黑" panose="020B0503020204020204" pitchFamily="34" charset="-122"/>
            <a:ea typeface="微软雅黑" panose="020B0503020204020204" pitchFamily="34" charset="-122"/>
            <a:cs typeface="+mn-cs"/>
          </a:endParaRPr>
        </a:p>
        <a:p>
          <a:pPr marL="0" lvl="0" indent="0" algn="ctr" defTabSz="800100">
            <a:lnSpc>
              <a:spcPct val="100000"/>
            </a:lnSpc>
            <a:spcBef>
              <a:spcPct val="0"/>
            </a:spcBef>
            <a:spcAft>
              <a:spcPts val="0"/>
            </a:spcAft>
            <a:buNone/>
          </a:pPr>
          <a:r>
            <a:rPr lang="zh-CN" altLang="en-US" sz="1800" b="1" kern="1200" dirty="0">
              <a:solidFill>
                <a:srgbClr val="FFFF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FF00"/>
              </a:solidFill>
              <a:latin typeface="微软雅黑" panose="020B0503020204020204" pitchFamily="34" charset="-122"/>
              <a:ea typeface="微软雅黑" panose="020B0503020204020204" pitchFamily="34" charset="-122"/>
              <a:cs typeface="+mn-cs"/>
            </a:rPr>
            <a:t>Engineering</a:t>
          </a:r>
          <a:r>
            <a:rPr lang="zh-CN" altLang="en-US" sz="1800" b="1" kern="1200" dirty="0">
              <a:solidFill>
                <a:srgbClr val="FFFF00"/>
              </a:solidFill>
              <a:latin typeface="微软雅黑" panose="020B0503020204020204" pitchFamily="34" charset="-122"/>
              <a:ea typeface="微软雅黑" panose="020B0503020204020204" pitchFamily="34" charset="-122"/>
              <a:cs typeface="+mn-cs"/>
            </a:rPr>
            <a:t>）</a:t>
          </a:r>
        </a:p>
      </dsp:txBody>
      <dsp:txXfrm rot="10800000">
        <a:off x="44777" y="1528776"/>
        <a:ext cx="2187146" cy="917266"/>
      </dsp:txXfrm>
    </dsp:sp>
    <dsp:sp modelId="{75780907-DB24-430B-BAEF-FA558BB54F19}">
      <dsp:nvSpPr>
        <dsp:cNvPr id="0" name=""/>
        <dsp:cNvSpPr/>
      </dsp:nvSpPr>
      <dsp:spPr>
        <a:xfrm rot="5400000">
          <a:off x="2736373" y="718570"/>
          <a:ext cx="1223021" cy="2231923"/>
        </a:xfrm>
        <a:prstGeom prst="round1Rect">
          <a:avLst/>
        </a:prstGeom>
        <a:solidFill>
          <a:srgbClr val="13498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100000"/>
            </a:lnSpc>
            <a:spcBef>
              <a:spcPct val="0"/>
            </a:spcBef>
            <a:spcAft>
              <a:spcPts val="0"/>
            </a:spcAft>
            <a:buNone/>
          </a:pPr>
          <a:r>
            <a:rPr lang="en-US" altLang="zh-CN" sz="1800" b="1" kern="1200" dirty="0">
              <a:solidFill>
                <a:sysClr val="window" lastClr="FFFFFF"/>
              </a:solidFill>
              <a:latin typeface="微软雅黑" panose="020B0503020204020204" pitchFamily="34" charset="-122"/>
              <a:ea typeface="微软雅黑" panose="020B0503020204020204" pitchFamily="34" charset="-122"/>
              <a:cs typeface="+mn-cs"/>
            </a:rPr>
            <a:t>M</a:t>
          </a:r>
          <a:r>
            <a:rPr lang="zh-CN" altLang="en-US" sz="1800" b="1" kern="1200" dirty="0">
              <a:solidFill>
                <a:sysClr val="window" lastClr="FFFFFF"/>
              </a:solidFill>
              <a:latin typeface="微软雅黑" panose="020B0503020204020204" pitchFamily="34" charset="-122"/>
              <a:ea typeface="微软雅黑" panose="020B0503020204020204" pitchFamily="34" charset="-122"/>
              <a:cs typeface="+mn-cs"/>
            </a:rPr>
            <a:t>：数学</a:t>
          </a:r>
          <a:endParaRPr lang="en-US" altLang="zh-CN" sz="1800" b="1" kern="1200" dirty="0">
            <a:solidFill>
              <a:sysClr val="window" lastClr="FFFFFF"/>
            </a:solidFill>
            <a:latin typeface="微软雅黑" panose="020B0503020204020204" pitchFamily="34" charset="-122"/>
            <a:ea typeface="微软雅黑" panose="020B0503020204020204" pitchFamily="34" charset="-122"/>
            <a:cs typeface="+mn-cs"/>
          </a:endParaRPr>
        </a:p>
        <a:p>
          <a:pPr marL="0" lvl="0" indent="0" algn="ctr" defTabSz="800100">
            <a:lnSpc>
              <a:spcPct val="100000"/>
            </a:lnSpc>
            <a:spcBef>
              <a:spcPct val="0"/>
            </a:spcBef>
            <a:spcAft>
              <a:spcPts val="0"/>
            </a:spcAft>
            <a:buNone/>
          </a:pPr>
          <a:r>
            <a:rPr lang="zh-CN" altLang="en-US" sz="1800" b="1" kern="1200" dirty="0">
              <a:solidFill>
                <a:srgbClr val="FFFF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FF00"/>
              </a:solidFill>
              <a:latin typeface="微软雅黑" panose="020B0503020204020204" pitchFamily="34" charset="-122"/>
              <a:ea typeface="微软雅黑" panose="020B0503020204020204" pitchFamily="34" charset="-122"/>
              <a:cs typeface="+mn-cs"/>
            </a:rPr>
            <a:t>Mathematics</a:t>
          </a:r>
          <a:r>
            <a:rPr lang="zh-CN" altLang="en-US" sz="1800" b="1" kern="1200" dirty="0">
              <a:solidFill>
                <a:srgbClr val="FFFF00"/>
              </a:solidFill>
              <a:latin typeface="微软雅黑" panose="020B0503020204020204" pitchFamily="34" charset="-122"/>
              <a:ea typeface="微软雅黑" panose="020B0503020204020204" pitchFamily="34" charset="-122"/>
              <a:cs typeface="+mn-cs"/>
            </a:rPr>
            <a:t>）</a:t>
          </a:r>
        </a:p>
      </dsp:txBody>
      <dsp:txXfrm rot="-5400000">
        <a:off x="2231923" y="1528777"/>
        <a:ext cx="2231923" cy="872489"/>
      </dsp:txXfrm>
    </dsp:sp>
    <dsp:sp modelId="{48C1B6F2-37E5-403D-8FFB-9BE046E1F618}">
      <dsp:nvSpPr>
        <dsp:cNvPr id="0" name=""/>
        <dsp:cNvSpPr/>
      </dsp:nvSpPr>
      <dsp:spPr>
        <a:xfrm>
          <a:off x="1562346" y="917266"/>
          <a:ext cx="1339153" cy="611510"/>
        </a:xfrm>
        <a:prstGeom prst="roundRect">
          <a:avLst/>
        </a:prstGeom>
        <a:solidFill>
          <a:srgbClr val="5B9BD5">
            <a:lumMod val="20000"/>
            <a:lumOff val="8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ysClr val="windowText" lastClr="000000">
                  <a:hueOff val="0"/>
                  <a:satOff val="0"/>
                  <a:lumOff val="0"/>
                  <a:alphaOff val="0"/>
                </a:sysClr>
              </a:solidFill>
              <a:latin typeface="Times New Roman"/>
              <a:ea typeface="华文中宋"/>
              <a:cs typeface="+mn-cs"/>
            </a:rPr>
            <a:t>STEM</a:t>
          </a:r>
          <a:endParaRPr lang="zh-CN" altLang="en-US" sz="3200" kern="1200" dirty="0">
            <a:solidFill>
              <a:sysClr val="windowText" lastClr="000000">
                <a:hueOff val="0"/>
                <a:satOff val="0"/>
                <a:lumOff val="0"/>
                <a:alphaOff val="0"/>
              </a:sysClr>
            </a:solidFill>
            <a:latin typeface="Times New Roman"/>
            <a:ea typeface="华文中宋"/>
            <a:cs typeface="+mn-cs"/>
          </a:endParaRPr>
        </a:p>
      </dsp:txBody>
      <dsp:txXfrm>
        <a:off x="1592197" y="947117"/>
        <a:ext cx="1279451" cy="551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50677-EF05-43E2-93F0-D07F86E63065}">
      <dsp:nvSpPr>
        <dsp:cNvPr id="0" name=""/>
        <dsp:cNvSpPr/>
      </dsp:nvSpPr>
      <dsp:spPr>
        <a:xfrm>
          <a:off x="0" y="24647"/>
          <a:ext cx="2615648" cy="617760"/>
        </a:xfrm>
        <a:prstGeom prst="roundRect">
          <a:avLst/>
        </a:prstGeom>
        <a:solidFill>
          <a:srgbClr val="13498F"/>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ysClr val="window" lastClr="FFFFFF"/>
              </a:solidFill>
              <a:latin typeface="微软雅黑" panose="020B0503020204020204" pitchFamily="34" charset="-122"/>
              <a:ea typeface="微软雅黑" panose="020B0503020204020204" pitchFamily="34" charset="-122"/>
              <a:cs typeface="+mn-cs"/>
            </a:rPr>
            <a:t>培养学生的科技理工素养</a:t>
          </a:r>
        </a:p>
      </dsp:txBody>
      <dsp:txXfrm>
        <a:off x="30157" y="54804"/>
        <a:ext cx="2555334" cy="557446"/>
      </dsp:txXfrm>
    </dsp:sp>
    <dsp:sp modelId="{C553A4E6-5DEE-44CD-A00F-584662518F47}">
      <dsp:nvSpPr>
        <dsp:cNvPr id="0" name=""/>
        <dsp:cNvSpPr/>
      </dsp:nvSpPr>
      <dsp:spPr>
        <a:xfrm>
          <a:off x="0" y="737448"/>
          <a:ext cx="2615648" cy="617760"/>
        </a:xfrm>
        <a:prstGeom prst="roundRect">
          <a:avLst/>
        </a:prstGeom>
        <a:solidFill>
          <a:srgbClr val="13498F"/>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ysClr val="window" lastClr="FFFFFF"/>
              </a:solidFill>
              <a:latin typeface="微软雅黑" panose="020B0503020204020204" pitchFamily="34" charset="-122"/>
              <a:ea typeface="微软雅黑" panose="020B0503020204020204" pitchFamily="34" charset="-122"/>
              <a:cs typeface="+mn-cs"/>
            </a:rPr>
            <a:t>国家科技创新能力的基础</a:t>
          </a:r>
        </a:p>
      </dsp:txBody>
      <dsp:txXfrm>
        <a:off x="30157" y="767605"/>
        <a:ext cx="2555334" cy="557446"/>
      </dsp:txXfrm>
    </dsp:sp>
    <dsp:sp modelId="{B4CF27BF-2024-40A1-A29D-854275B6D6D2}">
      <dsp:nvSpPr>
        <dsp:cNvPr id="0" name=""/>
        <dsp:cNvSpPr/>
      </dsp:nvSpPr>
      <dsp:spPr>
        <a:xfrm>
          <a:off x="0" y="1450248"/>
          <a:ext cx="2615648" cy="617760"/>
        </a:xfrm>
        <a:prstGeom prst="roundRect">
          <a:avLst/>
        </a:prstGeom>
        <a:solidFill>
          <a:srgbClr val="13498F"/>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ysClr val="window" lastClr="FFFFFF"/>
              </a:solidFill>
              <a:latin typeface="微软雅黑" panose="020B0503020204020204" pitchFamily="34" charset="-122"/>
              <a:ea typeface="微软雅黑" panose="020B0503020204020204" pitchFamily="34" charset="-122"/>
              <a:cs typeface="+mn-cs"/>
            </a:rPr>
            <a:t>国家国际竞争力的核心</a:t>
          </a:r>
        </a:p>
      </dsp:txBody>
      <dsp:txXfrm>
        <a:off x="30157" y="1480405"/>
        <a:ext cx="2555334" cy="557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DECA8-73B8-4F2D-8975-5D72DFF7ADDC}">
      <dsp:nvSpPr>
        <dsp:cNvPr id="0" name=""/>
        <dsp:cNvSpPr/>
      </dsp:nvSpPr>
      <dsp:spPr>
        <a:xfrm>
          <a:off x="3655093" y="560342"/>
          <a:ext cx="3740399" cy="3740399"/>
        </a:xfrm>
        <a:prstGeom prst="blockArc">
          <a:avLst>
            <a:gd name="adj1" fmla="val 11880000"/>
            <a:gd name="adj2" fmla="val 16200000"/>
            <a:gd name="adj3" fmla="val 4639"/>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F0169A5-734C-45B6-9316-6E55149D8029}">
      <dsp:nvSpPr>
        <dsp:cNvPr id="0" name=""/>
        <dsp:cNvSpPr/>
      </dsp:nvSpPr>
      <dsp:spPr>
        <a:xfrm>
          <a:off x="3655093" y="560342"/>
          <a:ext cx="3740399" cy="3740399"/>
        </a:xfrm>
        <a:prstGeom prst="blockArc">
          <a:avLst>
            <a:gd name="adj1" fmla="val 7560000"/>
            <a:gd name="adj2" fmla="val 11880000"/>
            <a:gd name="adj3" fmla="val 4639"/>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1376CD5D-DB60-4D3B-BBE9-DD34E50F0700}">
      <dsp:nvSpPr>
        <dsp:cNvPr id="0" name=""/>
        <dsp:cNvSpPr/>
      </dsp:nvSpPr>
      <dsp:spPr>
        <a:xfrm>
          <a:off x="3655093" y="560342"/>
          <a:ext cx="3740399" cy="3740399"/>
        </a:xfrm>
        <a:prstGeom prst="blockArc">
          <a:avLst>
            <a:gd name="adj1" fmla="val 3240000"/>
            <a:gd name="adj2" fmla="val 7560000"/>
            <a:gd name="adj3" fmla="val 4639"/>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9482230-D9DD-4F2B-997D-B432A9BB1E67}">
      <dsp:nvSpPr>
        <dsp:cNvPr id="0" name=""/>
        <dsp:cNvSpPr/>
      </dsp:nvSpPr>
      <dsp:spPr>
        <a:xfrm>
          <a:off x="3655093" y="560342"/>
          <a:ext cx="3740399" cy="3740399"/>
        </a:xfrm>
        <a:prstGeom prst="blockArc">
          <a:avLst>
            <a:gd name="adj1" fmla="val 20520000"/>
            <a:gd name="adj2" fmla="val 3240000"/>
            <a:gd name="adj3" fmla="val 4639"/>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493B2D33-20C3-4DB4-8732-1DC9DEACCBBF}">
      <dsp:nvSpPr>
        <dsp:cNvPr id="0" name=""/>
        <dsp:cNvSpPr/>
      </dsp:nvSpPr>
      <dsp:spPr>
        <a:xfrm>
          <a:off x="3655093" y="724153"/>
          <a:ext cx="3740399" cy="3412777"/>
        </a:xfrm>
        <a:prstGeom prst="blockArc">
          <a:avLst>
            <a:gd name="adj1" fmla="val 16200000"/>
            <a:gd name="adj2" fmla="val 20520000"/>
            <a:gd name="adj3" fmla="val 4639"/>
          </a:avLst>
        </a:prstGeom>
        <a:solidFill>
          <a:srgbClr val="5B9BD5">
            <a:tint val="60000"/>
            <a:hueOff val="0"/>
            <a:satOff val="0"/>
            <a:lumOff val="0"/>
            <a:alphaOff val="0"/>
          </a:srgbClr>
        </a:solidFill>
        <a:ln w="19050">
          <a:noFill/>
        </a:ln>
        <a:effectLst/>
      </dsp:spPr>
      <dsp:style>
        <a:lnRef idx="0">
          <a:scrgbClr r="0" g="0" b="0"/>
        </a:lnRef>
        <a:fillRef idx="1">
          <a:scrgbClr r="0" g="0" b="0"/>
        </a:fillRef>
        <a:effectRef idx="0">
          <a:scrgbClr r="0" g="0" b="0"/>
        </a:effectRef>
        <a:fontRef idx="minor">
          <a:schemeClr val="lt1"/>
        </a:fontRef>
      </dsp:style>
    </dsp:sp>
    <dsp:sp modelId="{310CEBC8-4450-4EBD-A754-39A310D856E6}">
      <dsp:nvSpPr>
        <dsp:cNvPr id="0" name=""/>
        <dsp:cNvSpPr/>
      </dsp:nvSpPr>
      <dsp:spPr>
        <a:xfrm>
          <a:off x="4664664" y="1569913"/>
          <a:ext cx="1721258" cy="1721258"/>
        </a:xfrm>
        <a:prstGeom prst="ellipse">
          <a:avLst/>
        </a:prstGeom>
        <a:solidFill>
          <a:srgbClr val="13498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a:solidFill>
                <a:sysClr val="window" lastClr="FFFFFF"/>
              </a:solidFill>
              <a:latin typeface="Calibri"/>
              <a:ea typeface="宋体" panose="02010600030101010101" pitchFamily="2" charset="-122"/>
              <a:cs typeface="+mn-cs"/>
            </a:rPr>
            <a:t>STEAM</a:t>
          </a:r>
          <a:endParaRPr lang="zh-CN" altLang="en-US" sz="3000" b="1" kern="1200" dirty="0">
            <a:solidFill>
              <a:sysClr val="window" lastClr="FFFFFF"/>
            </a:solidFill>
            <a:latin typeface="Calibri"/>
            <a:ea typeface="宋体" panose="02010600030101010101" pitchFamily="2" charset="-122"/>
            <a:cs typeface="+mn-cs"/>
          </a:endParaRPr>
        </a:p>
      </dsp:txBody>
      <dsp:txXfrm>
        <a:off x="4916736" y="1821985"/>
        <a:ext cx="1217114" cy="1217114"/>
      </dsp:txXfrm>
    </dsp:sp>
    <dsp:sp modelId="{00321F7C-CE2F-4C97-A2A3-6513EE9C3C32}">
      <dsp:nvSpPr>
        <dsp:cNvPr id="0" name=""/>
        <dsp:cNvSpPr/>
      </dsp:nvSpPr>
      <dsp:spPr>
        <a:xfrm>
          <a:off x="4922853" y="1277"/>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altLang="zh-CN" sz="2900" b="1" kern="1200" dirty="0">
              <a:solidFill>
                <a:sysClr val="windowText" lastClr="000000"/>
              </a:solidFill>
              <a:latin typeface="Calibri"/>
              <a:ea typeface="宋体" panose="02010600030101010101" pitchFamily="2" charset="-122"/>
              <a:cs typeface="+mn-cs"/>
            </a:rPr>
            <a:t>S</a:t>
          </a:r>
          <a:endParaRPr lang="zh-CN" altLang="en-US" sz="2900" b="1" kern="1200" dirty="0">
            <a:solidFill>
              <a:sysClr val="windowText" lastClr="000000"/>
            </a:solidFill>
            <a:latin typeface="Calibri"/>
            <a:ea typeface="宋体" panose="02010600030101010101" pitchFamily="2" charset="-122"/>
            <a:cs typeface="+mn-cs"/>
          </a:endParaRPr>
        </a:p>
      </dsp:txBody>
      <dsp:txXfrm>
        <a:off x="5099304" y="177728"/>
        <a:ext cx="851978" cy="851978"/>
      </dsp:txXfrm>
    </dsp:sp>
    <dsp:sp modelId="{D07556DA-9EEF-4842-8816-04FC3DC7D2AD}">
      <dsp:nvSpPr>
        <dsp:cNvPr id="0" name=""/>
        <dsp:cNvSpPr/>
      </dsp:nvSpPr>
      <dsp:spPr>
        <a:xfrm>
          <a:off x="6660265" y="1263582"/>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altLang="zh-CN" sz="2900" b="1" kern="1200" dirty="0">
              <a:solidFill>
                <a:sysClr val="windowText" lastClr="000000"/>
              </a:solidFill>
              <a:latin typeface="Calibri"/>
              <a:ea typeface="宋体" panose="02010600030101010101" pitchFamily="2" charset="-122"/>
              <a:cs typeface="+mn-cs"/>
            </a:rPr>
            <a:t>T</a:t>
          </a:r>
          <a:endParaRPr lang="zh-CN" altLang="en-US" sz="2900" b="1" kern="1200" dirty="0">
            <a:solidFill>
              <a:sysClr val="windowText" lastClr="000000"/>
            </a:solidFill>
            <a:latin typeface="Calibri"/>
            <a:ea typeface="宋体" panose="02010600030101010101" pitchFamily="2" charset="-122"/>
            <a:cs typeface="+mn-cs"/>
          </a:endParaRPr>
        </a:p>
      </dsp:txBody>
      <dsp:txXfrm>
        <a:off x="6836716" y="1440033"/>
        <a:ext cx="851978" cy="851978"/>
      </dsp:txXfrm>
    </dsp:sp>
    <dsp:sp modelId="{49170651-9C41-4AC4-B20A-06AA29D8AD4B}">
      <dsp:nvSpPr>
        <dsp:cNvPr id="0" name=""/>
        <dsp:cNvSpPr/>
      </dsp:nvSpPr>
      <dsp:spPr>
        <a:xfrm>
          <a:off x="5996633" y="3306033"/>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altLang="zh-CN" sz="2900" b="1" kern="1200" dirty="0">
              <a:solidFill>
                <a:sysClr val="windowText" lastClr="000000"/>
              </a:solidFill>
              <a:latin typeface="Calibri"/>
              <a:ea typeface="宋体" panose="02010600030101010101" pitchFamily="2" charset="-122"/>
              <a:cs typeface="+mn-cs"/>
            </a:rPr>
            <a:t>E</a:t>
          </a:r>
          <a:endParaRPr lang="zh-CN" altLang="en-US" sz="2900" b="1" kern="1200" dirty="0">
            <a:solidFill>
              <a:sysClr val="windowText" lastClr="000000"/>
            </a:solidFill>
            <a:latin typeface="Calibri"/>
            <a:ea typeface="宋体" panose="02010600030101010101" pitchFamily="2" charset="-122"/>
            <a:cs typeface="+mn-cs"/>
          </a:endParaRPr>
        </a:p>
      </dsp:txBody>
      <dsp:txXfrm>
        <a:off x="6173084" y="3482484"/>
        <a:ext cx="851978" cy="851978"/>
      </dsp:txXfrm>
    </dsp:sp>
    <dsp:sp modelId="{CE7FAF2D-CB68-4733-A7C3-F4B51577098A}">
      <dsp:nvSpPr>
        <dsp:cNvPr id="0" name=""/>
        <dsp:cNvSpPr/>
      </dsp:nvSpPr>
      <dsp:spPr>
        <a:xfrm>
          <a:off x="3849072" y="3306033"/>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altLang="zh-CN" sz="2900" b="1" kern="1200" dirty="0">
              <a:solidFill>
                <a:srgbClr val="C82923"/>
              </a:solidFill>
              <a:latin typeface="Calibri"/>
              <a:ea typeface="宋体" panose="02010600030101010101" pitchFamily="2" charset="-122"/>
              <a:cs typeface="+mn-cs"/>
            </a:rPr>
            <a:t>A</a:t>
          </a:r>
          <a:endParaRPr lang="zh-CN" altLang="en-US" sz="2900" b="1" kern="1200" dirty="0">
            <a:solidFill>
              <a:srgbClr val="C82923"/>
            </a:solidFill>
            <a:latin typeface="Calibri"/>
            <a:ea typeface="宋体" panose="02010600030101010101" pitchFamily="2" charset="-122"/>
            <a:cs typeface="+mn-cs"/>
          </a:endParaRPr>
        </a:p>
      </dsp:txBody>
      <dsp:txXfrm>
        <a:off x="4025523" y="3482484"/>
        <a:ext cx="851978" cy="851978"/>
      </dsp:txXfrm>
    </dsp:sp>
    <dsp:sp modelId="{9A831B8B-81B1-4AC1-B9EE-50F4C25B669D}">
      <dsp:nvSpPr>
        <dsp:cNvPr id="0" name=""/>
        <dsp:cNvSpPr/>
      </dsp:nvSpPr>
      <dsp:spPr>
        <a:xfrm>
          <a:off x="3185440" y="1263582"/>
          <a:ext cx="1204880" cy="1204880"/>
        </a:xfrm>
        <a:prstGeom prst="ellipse">
          <a:avLst/>
        </a:prstGeom>
        <a:solidFill>
          <a:srgbClr val="5B9BD5">
            <a:lumMod val="20000"/>
            <a:lumOff val="80000"/>
          </a:srgbClr>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altLang="zh-CN" sz="2900" b="1" kern="1200" dirty="0">
              <a:solidFill>
                <a:sysClr val="windowText" lastClr="000000"/>
              </a:solidFill>
              <a:latin typeface="Calibri"/>
              <a:ea typeface="宋体" panose="02010600030101010101" pitchFamily="2" charset="-122"/>
              <a:cs typeface="+mn-cs"/>
            </a:rPr>
            <a:t>M</a:t>
          </a:r>
          <a:endParaRPr lang="zh-CN" altLang="en-US" sz="2900" b="1" kern="1200" dirty="0">
            <a:solidFill>
              <a:sysClr val="windowText" lastClr="000000"/>
            </a:solidFill>
            <a:latin typeface="Calibri"/>
            <a:ea typeface="宋体" panose="02010600030101010101" pitchFamily="2" charset="-122"/>
            <a:cs typeface="+mn-cs"/>
          </a:endParaRPr>
        </a:p>
      </dsp:txBody>
      <dsp:txXfrm>
        <a:off x="3361891" y="1440033"/>
        <a:ext cx="851978" cy="85197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4283" cy="495935"/>
          </a:xfrm>
          <a:prstGeom prst="rect">
            <a:avLst/>
          </a:prstGeom>
        </p:spPr>
        <p:txBody>
          <a:bodyPr vert="horz" lIns="95492" tIns="47746" rIns="95492" bIns="47746" rtlCol="0"/>
          <a:lstStyle>
            <a:lvl1pPr algn="l">
              <a:defRPr sz="1300"/>
            </a:lvl1pPr>
          </a:lstStyle>
          <a:p>
            <a:endParaRPr lang="zh-CN" altLang="en-US"/>
          </a:p>
        </p:txBody>
      </p:sp>
      <p:sp>
        <p:nvSpPr>
          <p:cNvPr id="3" name="日期占位符 2"/>
          <p:cNvSpPr>
            <a:spLocks noGrp="1"/>
          </p:cNvSpPr>
          <p:nvPr>
            <p:ph type="dt" sz="quarter" idx="1"/>
          </p:nvPr>
        </p:nvSpPr>
        <p:spPr>
          <a:xfrm>
            <a:off x="3848645" y="1"/>
            <a:ext cx="2944283" cy="495935"/>
          </a:xfrm>
          <a:prstGeom prst="rect">
            <a:avLst/>
          </a:prstGeom>
        </p:spPr>
        <p:txBody>
          <a:bodyPr vert="horz" lIns="95492" tIns="47746" rIns="95492" bIns="47746" rtlCol="0"/>
          <a:lstStyle>
            <a:lvl1pPr algn="r">
              <a:defRPr sz="1300"/>
            </a:lvl1pPr>
          </a:lstStyle>
          <a:p>
            <a:fld id="{EABEC9A9-8197-4257-ADF2-59768B043AAC}" type="datetimeFigureOut">
              <a:rPr lang="zh-CN" altLang="en-US" smtClean="0"/>
              <a:t>2021/12/27</a:t>
            </a:fld>
            <a:endParaRPr lang="zh-CN" altLang="en-US"/>
          </a:p>
        </p:txBody>
      </p:sp>
      <p:sp>
        <p:nvSpPr>
          <p:cNvPr id="4" name="页脚占位符 3"/>
          <p:cNvSpPr>
            <a:spLocks noGrp="1"/>
          </p:cNvSpPr>
          <p:nvPr>
            <p:ph type="ftr" sz="quarter" idx="2"/>
          </p:nvPr>
        </p:nvSpPr>
        <p:spPr>
          <a:xfrm>
            <a:off x="0" y="9421044"/>
            <a:ext cx="2944283" cy="495935"/>
          </a:xfrm>
          <a:prstGeom prst="rect">
            <a:avLst/>
          </a:prstGeom>
        </p:spPr>
        <p:txBody>
          <a:bodyPr vert="horz" lIns="95492" tIns="47746" rIns="95492" bIns="47746"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48645" y="9421044"/>
            <a:ext cx="2944283" cy="495935"/>
          </a:xfrm>
          <a:prstGeom prst="rect">
            <a:avLst/>
          </a:prstGeom>
        </p:spPr>
        <p:txBody>
          <a:bodyPr vert="horz" lIns="95492" tIns="47746" rIns="95492" bIns="47746" rtlCol="0" anchor="b"/>
          <a:lstStyle>
            <a:lvl1pPr algn="r">
              <a:defRPr sz="1300"/>
            </a:lvl1pPr>
          </a:lstStyle>
          <a:p>
            <a:fld id="{93D655E0-DE0B-47B4-9B41-34C4A90D47A8}" type="slidenum">
              <a:rPr lang="zh-CN" altLang="en-US" smtClean="0"/>
              <a:t>‹#›</a:t>
            </a:fld>
            <a:endParaRPr lang="zh-CN" altLang="en-US"/>
          </a:p>
        </p:txBody>
      </p:sp>
    </p:spTree>
    <p:extLst>
      <p:ext uri="{BB962C8B-B14F-4D97-AF65-F5344CB8AC3E}">
        <p14:creationId xmlns:p14="http://schemas.microsoft.com/office/powerpoint/2010/main" val="3553271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lvl1pPr>
          </a:lstStyle>
          <a:p>
            <a:fld id="{72FA6C4C-04D2-417C-B23F-E55227F108E0}" type="datetimeFigureOut">
              <a:rPr lang="zh-CN" altLang="en-US" smtClean="0"/>
              <a:t>2021/12/27</a:t>
            </a:fld>
            <a:endParaRPr lang="zh-CN" altLang="en-US"/>
          </a:p>
        </p:txBody>
      </p:sp>
      <p:sp>
        <p:nvSpPr>
          <p:cNvPr id="4" name="幻灯片图像占位符 3"/>
          <p:cNvSpPr>
            <a:spLocks noGrp="1" noRot="1" noChangeAspect="1"/>
          </p:cNvSpPr>
          <p:nvPr>
            <p:ph type="sldImg" idx="2"/>
          </p:nvPr>
        </p:nvSpPr>
        <p:spPr>
          <a:xfrm>
            <a:off x="422275" y="1239838"/>
            <a:ext cx="5949950" cy="33480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73613"/>
            <a:ext cx="5435600" cy="39052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1813"/>
            <a:ext cx="2944813" cy="4968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100" y="9421813"/>
            <a:ext cx="2944813" cy="496887"/>
          </a:xfrm>
          <a:prstGeom prst="rect">
            <a:avLst/>
          </a:prstGeom>
        </p:spPr>
        <p:txBody>
          <a:bodyPr vert="horz" lIns="91440" tIns="45720" rIns="91440" bIns="45720" rtlCol="0" anchor="b"/>
          <a:lstStyle>
            <a:lvl1pPr algn="r">
              <a:defRPr sz="1200"/>
            </a:lvl1pPr>
          </a:lstStyle>
          <a:p>
            <a:fld id="{65ACE964-20FD-4E02-AD78-D23A92B56B1B}" type="slidenum">
              <a:rPr lang="zh-CN" altLang="en-US" smtClean="0"/>
              <a:t>‹#›</a:t>
            </a:fld>
            <a:endParaRPr lang="zh-CN" altLang="en-US"/>
          </a:p>
        </p:txBody>
      </p:sp>
    </p:spTree>
    <p:extLst>
      <p:ext uri="{BB962C8B-B14F-4D97-AF65-F5344CB8AC3E}">
        <p14:creationId xmlns:p14="http://schemas.microsoft.com/office/powerpoint/2010/main" val="3678336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13</a:t>
            </a:fld>
            <a:endParaRPr lang="zh-CN" altLang="en-US"/>
          </a:p>
        </p:txBody>
      </p:sp>
    </p:spTree>
    <p:extLst>
      <p:ext uri="{BB962C8B-B14F-4D97-AF65-F5344CB8AC3E}">
        <p14:creationId xmlns:p14="http://schemas.microsoft.com/office/powerpoint/2010/main" val="1007389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F7D059-847A-4DB4-A5BA-90711FFAF775}"/>
              </a:ext>
            </a:extLst>
          </p:cNvPr>
          <p:cNvPicPr>
            <a:picLocks noChangeAspect="1"/>
          </p:cNvPicPr>
          <p:nvPr userDrawn="1"/>
        </p:nvPicPr>
        <p:blipFill rotWithShape="1">
          <a:blip r:embed="rId2"/>
          <a:srcRect l="36855" t="12540" r="32013" b="6299"/>
          <a:stretch/>
        </p:blipFill>
        <p:spPr>
          <a:xfrm rot="16200000">
            <a:off x="2470593" y="-82934"/>
            <a:ext cx="1392199" cy="5835163"/>
          </a:xfrm>
          <a:prstGeom prst="rect">
            <a:avLst/>
          </a:prstGeom>
        </p:spPr>
      </p:pic>
      <p:pic>
        <p:nvPicPr>
          <p:cNvPr id="9" name="图片 8">
            <a:extLst>
              <a:ext uri="{FF2B5EF4-FFF2-40B4-BE49-F238E27FC236}">
                <a16:creationId xmlns:a16="http://schemas.microsoft.com/office/drawing/2014/main" id="{01715BFD-BA0B-4FB6-AA30-845F4DD34E29}"/>
              </a:ext>
            </a:extLst>
          </p:cNvPr>
          <p:cNvPicPr>
            <a:picLocks noChangeAspect="1"/>
          </p:cNvPicPr>
          <p:nvPr userDrawn="1"/>
        </p:nvPicPr>
        <p:blipFill rotWithShape="1">
          <a:blip r:embed="rId3"/>
          <a:srcRect l="25389" t="17030" r="55222" b="8857"/>
          <a:stretch/>
        </p:blipFill>
        <p:spPr>
          <a:xfrm rot="5400000">
            <a:off x="8292576" y="-119563"/>
            <a:ext cx="1392193" cy="5908432"/>
          </a:xfrm>
          <a:prstGeom prst="rect">
            <a:avLst/>
          </a:prstGeom>
        </p:spPr>
      </p:pic>
      <p:sp>
        <p:nvSpPr>
          <p:cNvPr id="3" name="副标题 2"/>
          <p:cNvSpPr>
            <a:spLocks noGrp="1"/>
          </p:cNvSpPr>
          <p:nvPr>
            <p:ph type="subTitle" idx="1"/>
          </p:nvPr>
        </p:nvSpPr>
        <p:spPr>
          <a:xfrm>
            <a:off x="249110" y="3670953"/>
            <a:ext cx="11670326" cy="530587"/>
          </a:xfrm>
          <a:prstGeom prst="rect">
            <a:avLst/>
          </a:prstGeom>
        </p:spPr>
        <p:txBody>
          <a:bodyPr>
            <a:normAutofit/>
          </a:bodyPr>
          <a:lstStyle>
            <a:lvl1pPr marL="0" indent="0" algn="ctr">
              <a:buNone/>
              <a:defRPr sz="2400" b="1">
                <a:solidFill>
                  <a:srgbClr val="333333"/>
                </a:solidFill>
                <a:effectLst>
                  <a:outerShdw blurRad="38100" dist="38100" dir="2700000" algn="tl">
                    <a:srgbClr val="000000">
                      <a:alpha val="43137"/>
                    </a:srgbClr>
                  </a:outerShdw>
                </a:effectLst>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7" name="Text Box 4"/>
          <p:cNvSpPr txBox="1">
            <a:spLocks noChangeArrowheads="1"/>
          </p:cNvSpPr>
          <p:nvPr userDrawn="1"/>
        </p:nvSpPr>
        <p:spPr bwMode="auto">
          <a:xfrm>
            <a:off x="490074" y="4386477"/>
            <a:ext cx="11253353" cy="1701354"/>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25400" algn="ctr">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endParaRPr lang="zh-CN" altLang="en-US" sz="2400" dirty="0">
              <a:solidFill>
                <a:srgbClr val="333333"/>
              </a:solidFill>
              <a:effectLst>
                <a:outerShdw blurRad="38100" dist="38100" dir="2700000" algn="tl">
                  <a:srgbClr val="C0C0C0"/>
                </a:outerShdw>
              </a:effectLst>
              <a:ea typeface="华文行楷" pitchFamily="2" charset="-122"/>
            </a:endParaRPr>
          </a:p>
          <a:p>
            <a:pPr algn="ctr">
              <a:spcBef>
                <a:spcPts val="1500"/>
              </a:spcBef>
              <a:defRPr/>
            </a:pPr>
            <a:endParaRPr lang="en-US" altLang="zh-CN" sz="1800" dirty="0">
              <a:solidFill>
                <a:srgbClr val="333333"/>
              </a:solidFill>
              <a:effectLst>
                <a:outerShdw blurRad="38100" dist="38100" dir="2700000" algn="tl">
                  <a:srgbClr val="C0C0C0"/>
                </a:outerShdw>
              </a:effectLst>
              <a:ea typeface="黑体" pitchFamily="2" charset="-122"/>
            </a:endParaRPr>
          </a:p>
          <a:p>
            <a:pPr algn="ctr">
              <a:spcBef>
                <a:spcPts val="4000"/>
              </a:spcBef>
              <a:defRPr/>
            </a:pPr>
            <a:fld id="{2DD5252F-05D3-4824-88B1-56055C85E827}" type="datetime3">
              <a:rPr lang="zh-CN" altLang="en-US" sz="1800">
                <a:solidFill>
                  <a:srgbClr val="333333"/>
                </a:solidFill>
                <a:effectLst>
                  <a:outerShdw blurRad="38100" dist="38100" dir="2700000" algn="tl">
                    <a:srgbClr val="C0C0C0"/>
                  </a:outerShdw>
                </a:effectLst>
                <a:ea typeface="黑体" pitchFamily="2" charset="-122"/>
              </a:rPr>
              <a:pPr algn="ctr">
                <a:spcBef>
                  <a:spcPts val="4000"/>
                </a:spcBef>
                <a:defRPr/>
              </a:pPr>
              <a:t>2021年12月27日星期一</a:t>
            </a:fld>
            <a:endParaRPr lang="en-US" altLang="zh-CN" sz="1800" dirty="0">
              <a:solidFill>
                <a:srgbClr val="333333"/>
              </a:solidFill>
              <a:effectLst>
                <a:outerShdw blurRad="38100" dist="38100" dir="2700000" algn="tl">
                  <a:srgbClr val="C0C0C0"/>
                </a:outerShdw>
              </a:effectLst>
              <a:ea typeface="黑体" pitchFamily="2" charset="-122"/>
            </a:endParaRPr>
          </a:p>
        </p:txBody>
      </p:sp>
      <p:sp>
        <p:nvSpPr>
          <p:cNvPr id="10" name="矩形 9">
            <a:extLst>
              <a:ext uri="{FF2B5EF4-FFF2-40B4-BE49-F238E27FC236}">
                <a16:creationId xmlns:a16="http://schemas.microsoft.com/office/drawing/2014/main" id="{38DDF802-6843-4D83-94E6-F7442D5973E7}"/>
              </a:ext>
            </a:extLst>
          </p:cNvPr>
          <p:cNvSpPr/>
          <p:nvPr userDrawn="1"/>
        </p:nvSpPr>
        <p:spPr>
          <a:xfrm>
            <a:off x="249110" y="2138555"/>
            <a:ext cx="11670326" cy="45719"/>
          </a:xfrm>
          <a:prstGeom prst="rect">
            <a:avLst/>
          </a:prstGeom>
          <a:solidFill>
            <a:srgbClr val="234C9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C4FCE6-2BF4-4E72-906D-135832314853}"/>
              </a:ext>
            </a:extLst>
          </p:cNvPr>
          <p:cNvPicPr>
            <a:picLocks noChangeAspect="1"/>
          </p:cNvPicPr>
          <p:nvPr userDrawn="1"/>
        </p:nvPicPr>
        <p:blipFill>
          <a:blip r:embed="rId4"/>
          <a:stretch>
            <a:fillRect/>
          </a:stretch>
        </p:blipFill>
        <p:spPr>
          <a:xfrm>
            <a:off x="3312587" y="2370891"/>
            <a:ext cx="5608326" cy="621949"/>
          </a:xfrm>
          <a:prstGeom prst="rect">
            <a:avLst/>
          </a:prstGeom>
        </p:spPr>
      </p:pic>
      <p:sp>
        <p:nvSpPr>
          <p:cNvPr id="12" name="文本框 11">
            <a:extLst>
              <a:ext uri="{FF2B5EF4-FFF2-40B4-BE49-F238E27FC236}">
                <a16:creationId xmlns:a16="http://schemas.microsoft.com/office/drawing/2014/main" id="{D6AF2C7D-E690-49E1-B55C-1EF236EF5635}"/>
              </a:ext>
            </a:extLst>
          </p:cNvPr>
          <p:cNvSpPr txBox="1"/>
          <p:nvPr userDrawn="1"/>
        </p:nvSpPr>
        <p:spPr>
          <a:xfrm>
            <a:off x="260836" y="5237154"/>
            <a:ext cx="11682052" cy="369332"/>
          </a:xfrm>
          <a:prstGeom prst="rect">
            <a:avLst/>
          </a:prstGeom>
          <a:noFill/>
        </p:spPr>
        <p:txBody>
          <a:bodyPr wrap="square" rtlCol="0">
            <a:spAutoFit/>
          </a:bodyPr>
          <a:lstStyle/>
          <a:p>
            <a:pPr algn="ct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信息与电子工程导论</a:t>
            </a: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课程组</a:t>
            </a:r>
          </a:p>
        </p:txBody>
      </p:sp>
      <p:sp>
        <p:nvSpPr>
          <p:cNvPr id="13" name="文本框 12">
            <a:extLst>
              <a:ext uri="{FF2B5EF4-FFF2-40B4-BE49-F238E27FC236}">
                <a16:creationId xmlns:a16="http://schemas.microsoft.com/office/drawing/2014/main" id="{2519AB98-A5A1-4916-95AC-A880A8D8B94F}"/>
              </a:ext>
            </a:extLst>
          </p:cNvPr>
          <p:cNvSpPr txBox="1"/>
          <p:nvPr userDrawn="1"/>
        </p:nvSpPr>
        <p:spPr>
          <a:xfrm>
            <a:off x="249110" y="2995274"/>
            <a:ext cx="11693778" cy="400110"/>
          </a:xfrm>
          <a:prstGeom prst="rect">
            <a:avLst/>
          </a:prstGeom>
          <a:noFill/>
        </p:spPr>
        <p:txBody>
          <a:bodyPr wrap="square" rtlCol="0">
            <a:spAutoFit/>
          </a:bodyPr>
          <a:lstStyle/>
          <a:p>
            <a:pPr algn="ctr"/>
            <a:r>
              <a:rPr lang="en-US" altLang="zh-CN" sz="2000" dirty="0">
                <a:solidFill>
                  <a:schemeClr val="bg1"/>
                </a:solidFill>
              </a:rPr>
              <a:t>Introduction to Information Science and Electronic Engineering</a:t>
            </a:r>
            <a:endParaRPr lang="zh-CN" altLang="en-US" sz="2000" dirty="0">
              <a:solidFill>
                <a:schemeClr val="bg1"/>
              </a:solidFill>
            </a:endParaRPr>
          </a:p>
        </p:txBody>
      </p:sp>
    </p:spTree>
    <p:extLst>
      <p:ext uri="{BB962C8B-B14F-4D97-AF65-F5344CB8AC3E}">
        <p14:creationId xmlns:p14="http://schemas.microsoft.com/office/powerpoint/2010/main" val="39244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a:prstGeom prst="rect">
            <a:avLst/>
          </a:prstGeom>
        </p:spPr>
        <p:txBody>
          <a:bodyPr>
            <a:noAutofit/>
          </a:bodyPr>
          <a:lstStyle>
            <a:lvl1pPr algn="l">
              <a:defRPr sz="2400" b="1" baseline="0">
                <a:solidFill>
                  <a:srgbClr val="B01F24"/>
                </a:solidFill>
                <a:latin typeface="Georgia" panose="02040502050405020303" pitchFamily="18" charset="0"/>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439615" y="1433016"/>
            <a:ext cx="11298116" cy="4932616"/>
          </a:xfrm>
          <a:prstGeom prst="rect">
            <a:avLst/>
          </a:prstGeom>
        </p:spPr>
        <p:txBody>
          <a:bodyPr/>
          <a:lstStyle>
            <a:lvl1pPr marL="266400" indent="-266400">
              <a:lnSpc>
                <a:spcPct val="150000"/>
              </a:lnSpc>
              <a:spcBef>
                <a:spcPts val="720"/>
              </a:spcBef>
              <a:spcAft>
                <a:spcPts val="240"/>
              </a:spcAft>
              <a:buFont typeface="Wingdings" pitchFamily="2" charset="2"/>
              <a:buChar char=""/>
              <a:defRPr sz="2000" b="1" baseline="0">
                <a:solidFill>
                  <a:srgbClr val="333333"/>
                </a:solidFill>
                <a:latin typeface="Georgia" panose="02040502050405020303" pitchFamily="18" charset="0"/>
                <a:ea typeface="微软雅黑" pitchFamily="34" charset="-122"/>
              </a:defRPr>
            </a:lvl1pPr>
            <a:lvl2pPr marL="712800" indent="-270000">
              <a:lnSpc>
                <a:spcPct val="150000"/>
              </a:lnSpc>
              <a:spcBef>
                <a:spcPts val="36"/>
              </a:spcBef>
              <a:spcAft>
                <a:spcPts val="12"/>
              </a:spcAft>
              <a:defRPr sz="1800" b="1" baseline="0">
                <a:solidFill>
                  <a:srgbClr val="333333"/>
                </a:solidFill>
                <a:latin typeface="Georgia" panose="02040502050405020303" pitchFamily="18" charset="0"/>
                <a:ea typeface="微软雅黑" pitchFamily="34" charset="-122"/>
              </a:defRPr>
            </a:lvl2pPr>
            <a:lvl3pPr marL="1072800" indent="-176400">
              <a:lnSpc>
                <a:spcPct val="150000"/>
              </a:lnSpc>
              <a:spcBef>
                <a:spcPts val="36"/>
              </a:spcBef>
              <a:spcAft>
                <a:spcPts val="12"/>
              </a:spcAft>
              <a:defRPr sz="1600" b="1" baseline="0">
                <a:solidFill>
                  <a:srgbClr val="333333"/>
                </a:solidFill>
                <a:latin typeface="Georgia" panose="02040502050405020303" pitchFamily="18" charset="0"/>
                <a:ea typeface="微软雅黑" pitchFamily="34" charset="-122"/>
              </a:defRPr>
            </a:lvl3pPr>
            <a:lvl4pPr marL="1440000" indent="-187200">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4pPr>
            <a:lvl5pPr>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5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35292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27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g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251997" y="420329"/>
            <a:ext cx="11688001" cy="6177501"/>
          </a:xfrm>
          <a:prstGeom prst="rect">
            <a:avLst/>
          </a:prstGeom>
          <a:noFill/>
          <a:ln>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同侧圆角矩形 7"/>
          <p:cNvSpPr/>
          <p:nvPr userDrawn="1"/>
        </p:nvSpPr>
        <p:spPr>
          <a:xfrm>
            <a:off x="251998" y="250443"/>
            <a:ext cx="11688001" cy="306000"/>
          </a:xfrm>
          <a:prstGeom prst="round2SameRect">
            <a:avLst>
              <a:gd name="adj1" fmla="val 25074"/>
              <a:gd name="adj2" fmla="val 0"/>
            </a:avLst>
          </a:prstGeom>
          <a:solidFill>
            <a:schemeClr val="bg1"/>
          </a:solidFill>
          <a:ln w="25400">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Arial" pitchFamily="34" charset="0"/>
              </a:rPr>
              <a:t>85120030</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信息与电子工程导论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6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专业与课程导引</a:t>
            </a:r>
          </a:p>
        </p:txBody>
      </p:sp>
      <p:sp>
        <p:nvSpPr>
          <p:cNvPr id="10" name="同侧圆角矩形 7">
            <a:extLst>
              <a:ext uri="{FF2B5EF4-FFF2-40B4-BE49-F238E27FC236}">
                <a16:creationId xmlns:a16="http://schemas.microsoft.com/office/drawing/2014/main" id="{8EA5BE96-2739-4E0D-83CE-DE4E18FAD360}"/>
              </a:ext>
            </a:extLst>
          </p:cNvPr>
          <p:cNvSpPr/>
          <p:nvPr userDrawn="1"/>
        </p:nvSpPr>
        <p:spPr>
          <a:xfrm>
            <a:off x="251996" y="250443"/>
            <a:ext cx="1100495" cy="306000"/>
          </a:xfrm>
          <a:prstGeom prst="round2SameRect">
            <a:avLst>
              <a:gd name="adj1" fmla="val 25074"/>
              <a:gd name="adj2" fmla="val 0"/>
            </a:avLst>
          </a:prstGeom>
          <a:solidFill>
            <a:srgbClr val="003F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endParaRPr>
          </a:p>
        </p:txBody>
      </p:sp>
      <p:sp>
        <p:nvSpPr>
          <p:cNvPr id="13" name="矩形 12">
            <a:extLst>
              <a:ext uri="{FF2B5EF4-FFF2-40B4-BE49-F238E27FC236}">
                <a16:creationId xmlns:a16="http://schemas.microsoft.com/office/drawing/2014/main" id="{81277221-C190-4B20-B538-29860DBD821B}"/>
              </a:ext>
            </a:extLst>
          </p:cNvPr>
          <p:cNvSpPr/>
          <p:nvPr userDrawn="1"/>
        </p:nvSpPr>
        <p:spPr>
          <a:xfrm>
            <a:off x="1307842" y="260170"/>
            <a:ext cx="85723" cy="296273"/>
          </a:xfrm>
          <a:prstGeom prst="rect">
            <a:avLst/>
          </a:prstGeom>
          <a:solidFill>
            <a:srgbClr val="003F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36"/>
          <p:cNvSpPr>
            <a:spLocks noChangeArrowheads="1"/>
          </p:cNvSpPr>
          <p:nvPr userDrawn="1"/>
        </p:nvSpPr>
        <p:spPr bwMode="auto">
          <a:xfrm>
            <a:off x="5887505" y="6461537"/>
            <a:ext cx="416984" cy="288925"/>
          </a:xfrm>
          <a:prstGeom prst="ellipse">
            <a:avLst/>
          </a:prstGeom>
          <a:solidFill>
            <a:srgbClr val="F3F3F3"/>
          </a:solidFill>
          <a:ln w="22225" algn="ctr">
            <a:solidFill>
              <a:srgbClr val="003F8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36000" tIns="36000" rIns="36000" bIns="36000" anchor="ctr"/>
          <a:lstStyle/>
          <a:p>
            <a:pPr algn="ctr"/>
            <a:fld id="{4B9884D0-9C6F-4B58-8530-0C8AC02EC7F6}" type="slidenum">
              <a:rPr lang="zh-CN" altLang="en-US" sz="1800" b="0">
                <a:solidFill>
                  <a:srgbClr val="003F88"/>
                </a:solidFill>
                <a:latin typeface="Brush Script MT" pitchFamily="66" charset="0"/>
                <a:ea typeface="黑体" pitchFamily="2" charset="-122"/>
              </a:rPr>
              <a:pPr algn="ctr"/>
              <a:t>‹#›</a:t>
            </a:fld>
            <a:endParaRPr lang="en-US" altLang="zh-CN" sz="1800" b="0" dirty="0">
              <a:solidFill>
                <a:srgbClr val="003F88"/>
              </a:solidFill>
              <a:latin typeface="Brush Script MT" pitchFamily="66" charset="0"/>
              <a:ea typeface="黑体" pitchFamily="2" charset="-122"/>
            </a:endParaRPr>
          </a:p>
        </p:txBody>
      </p:sp>
      <p:pic>
        <p:nvPicPr>
          <p:cNvPr id="6" name="图片 5">
            <a:extLst>
              <a:ext uri="{FF2B5EF4-FFF2-40B4-BE49-F238E27FC236}">
                <a16:creationId xmlns:a16="http://schemas.microsoft.com/office/drawing/2014/main" id="{A66BDF0B-F249-4FED-A02A-187654B5AD77}"/>
              </a:ext>
            </a:extLst>
          </p:cNvPr>
          <p:cNvPicPr>
            <a:picLocks noChangeAspect="1"/>
          </p:cNvPicPr>
          <p:nvPr userDrawn="1"/>
        </p:nvPicPr>
        <p:blipFill>
          <a:blip r:embed="rId5"/>
          <a:stretch>
            <a:fillRect/>
          </a:stretch>
        </p:blipFill>
        <p:spPr>
          <a:xfrm>
            <a:off x="337721" y="240253"/>
            <a:ext cx="970121" cy="310039"/>
          </a:xfrm>
          <a:prstGeom prst="rect">
            <a:avLst/>
          </a:prstGeom>
        </p:spPr>
      </p:pic>
    </p:spTree>
    <p:extLst>
      <p:ext uri="{BB962C8B-B14F-4D97-AF65-F5344CB8AC3E}">
        <p14:creationId xmlns:p14="http://schemas.microsoft.com/office/powerpoint/2010/main" val="110197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
          </p:nvPr>
        </p:nvSpPr>
        <p:spPr/>
        <p:txBody>
          <a:bodyPr/>
          <a:lstStyle/>
          <a:p>
            <a:r>
              <a:rPr lang="en-US" altLang="zh-CN" dirty="0"/>
              <a:t>6</a:t>
            </a:r>
            <a:r>
              <a:rPr lang="zh-CN" altLang="en-US" dirty="0"/>
              <a:t> 专业与课程导引</a:t>
            </a:r>
          </a:p>
        </p:txBody>
      </p:sp>
      <p:sp>
        <p:nvSpPr>
          <p:cNvPr id="4" name="Text Box 4"/>
          <p:cNvSpPr txBox="1">
            <a:spLocks noChangeArrowheads="1"/>
          </p:cNvSpPr>
          <p:nvPr/>
        </p:nvSpPr>
        <p:spPr bwMode="auto">
          <a:xfrm>
            <a:off x="1891556" y="4386478"/>
            <a:ext cx="8440015" cy="442035"/>
          </a:xfrm>
          <a:prstGeom prst="rect">
            <a:avLst/>
          </a:prstGeom>
          <a:noFill/>
          <a:ln>
            <a:noFill/>
          </a:ln>
          <a:effectLst/>
          <a:extLst>
            <a:ext uri="{909E8E84-426E-40dd-AFC4-6F175D3DCCD1}">
              <a14:hiddenFill xmlns="" xmlns:a14="http://schemas.microsoft.com/office/drawing/2010/main">
                <a:solidFill>
                  <a:srgbClr val="003366"/>
                </a:solidFill>
              </a14:hiddenFill>
            </a:ext>
            <a:ext uri="{91240B29-F687-4f45-9708-019B960494DF}">
              <a14:hiddenLine xmlns="" xmlns:a14="http://schemas.microsoft.com/office/drawing/2010/main" w="25400" algn="ctr">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r>
              <a:rPr lang="zh-CN" altLang="en-US" sz="2400">
                <a:solidFill>
                  <a:srgbClr val="333333"/>
                </a:solidFill>
                <a:effectLst>
                  <a:outerShdw blurRad="38100" dist="38100" dir="2700000" algn="tl">
                    <a:srgbClr val="C0C0C0"/>
                  </a:outerShdw>
                </a:effectLst>
                <a:ea typeface="华文行楷" pitchFamily="2" charset="-122"/>
              </a:rPr>
              <a:t>史治国</a:t>
            </a:r>
            <a:endParaRPr lang="en-US" altLang="zh-CN" dirty="0">
              <a:solidFill>
                <a:srgbClr val="333333"/>
              </a:solidFill>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419097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1D568-1F67-46F8-9A6C-A2755D6E0FCD}"/>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0C1AE893-BC71-4F9A-B5C0-3EA59A2D13EB}"/>
              </a:ext>
            </a:extLst>
          </p:cNvPr>
          <p:cNvSpPr>
            <a:spLocks noGrp="1"/>
          </p:cNvSpPr>
          <p:nvPr>
            <p:ph idx="1"/>
          </p:nvPr>
        </p:nvSpPr>
        <p:spPr/>
        <p:txBody>
          <a:bodyPr/>
          <a:lstStyle/>
          <a:p>
            <a:r>
              <a:rPr lang="zh-CN" altLang="en-US" dirty="0">
                <a:solidFill>
                  <a:schemeClr val="bg1">
                    <a:lumMod val="75000"/>
                  </a:schemeClr>
                </a:solidFill>
              </a:rPr>
              <a:t>学科与专业</a:t>
            </a:r>
            <a:endParaRPr lang="en-US" altLang="zh-CN" dirty="0">
              <a:solidFill>
                <a:schemeClr val="bg1">
                  <a:lumMod val="75000"/>
                </a:schemeClr>
              </a:solidFill>
            </a:endParaRPr>
          </a:p>
          <a:p>
            <a:r>
              <a:rPr lang="zh-CN" altLang="en-US" dirty="0"/>
              <a:t>课程体系</a:t>
            </a:r>
            <a:endParaRPr lang="en-US" altLang="zh-CN" dirty="0"/>
          </a:p>
          <a:p>
            <a:r>
              <a:rPr lang="zh-CN" altLang="en-US" dirty="0"/>
              <a:t>新科技革命和产业变革</a:t>
            </a:r>
            <a:endParaRPr lang="en-US" altLang="zh-CN" dirty="0"/>
          </a:p>
          <a:p>
            <a:r>
              <a:rPr lang="zh-CN" altLang="en-US" dirty="0"/>
              <a:t>新工科人才培养</a:t>
            </a:r>
            <a:endParaRPr lang="en-US" altLang="zh-CN" dirty="0"/>
          </a:p>
          <a:p>
            <a:endParaRPr lang="zh-CN" altLang="en-US" dirty="0"/>
          </a:p>
        </p:txBody>
      </p:sp>
      <p:pic>
        <p:nvPicPr>
          <p:cNvPr id="1048" name="Picture 24" descr="https://www.btelligent.com/fileadmin/_processed_/b/e/csm_industry-40-revolution_56ad349e4a.jpg">
            <a:extLst>
              <a:ext uri="{FF2B5EF4-FFF2-40B4-BE49-F238E27FC236}">
                <a16:creationId xmlns:a16="http://schemas.microsoft.com/office/drawing/2014/main" id="{946BBF5B-D155-48F2-A471-A8EBD7A9C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45" t="983" r="9657"/>
          <a:stretch/>
        </p:blipFill>
        <p:spPr bwMode="auto">
          <a:xfrm>
            <a:off x="4157330" y="1828553"/>
            <a:ext cx="7680115" cy="453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67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电子信息技术高度融合发展的时代</a:t>
            </a:r>
          </a:p>
        </p:txBody>
      </p:sp>
      <p:pic>
        <p:nvPicPr>
          <p:cNvPr id="12" name="图片 11">
            <a:extLst>
              <a:ext uri="{FF2B5EF4-FFF2-40B4-BE49-F238E27FC236}">
                <a16:creationId xmlns:a16="http://schemas.microsoft.com/office/drawing/2014/main" id="{596FB1FD-2BB3-455A-AD13-7F58210C0E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9450" y="1894620"/>
            <a:ext cx="3373833" cy="2537989"/>
          </a:xfrm>
          <a:prstGeom prst="rect">
            <a:avLst/>
          </a:prstGeom>
        </p:spPr>
      </p:pic>
      <p:pic>
        <p:nvPicPr>
          <p:cNvPr id="13" name="图片 12">
            <a:extLst>
              <a:ext uri="{FF2B5EF4-FFF2-40B4-BE49-F238E27FC236}">
                <a16:creationId xmlns:a16="http://schemas.microsoft.com/office/drawing/2014/main" id="{ACB115A9-E13C-4581-869A-6914C1D72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331" y="1475295"/>
            <a:ext cx="2642732" cy="1964128"/>
          </a:xfrm>
          <a:prstGeom prst="rect">
            <a:avLst/>
          </a:prstGeom>
        </p:spPr>
      </p:pic>
      <p:sp>
        <p:nvSpPr>
          <p:cNvPr id="14" name="文本框 13">
            <a:extLst>
              <a:ext uri="{FF2B5EF4-FFF2-40B4-BE49-F238E27FC236}">
                <a16:creationId xmlns:a16="http://schemas.microsoft.com/office/drawing/2014/main" id="{7B8C9E8A-A3C6-4B25-A2EB-D5BFE421EA9D}"/>
              </a:ext>
            </a:extLst>
          </p:cNvPr>
          <p:cNvSpPr txBox="1"/>
          <p:nvPr/>
        </p:nvSpPr>
        <p:spPr>
          <a:xfrm>
            <a:off x="1116582" y="3609359"/>
            <a:ext cx="1800493" cy="369332"/>
          </a:xfrm>
          <a:prstGeom prst="rect">
            <a:avLst/>
          </a:prstGeom>
          <a:noFill/>
        </p:spPr>
        <p:txBody>
          <a:bodyPr wrap="none" rtlCol="0">
            <a:spAutoFit/>
          </a:bodyPr>
          <a:lstStyle/>
          <a:p>
            <a:r>
              <a:rPr lang="zh-CN" altLang="zh-CN" b="1" dirty="0">
                <a:solidFill>
                  <a:prstClr val="black"/>
                </a:solidFill>
                <a:latin typeface="微软雅黑" panose="020B0503020204020204" pitchFamily="34" charset="-122"/>
                <a:ea typeface="微软雅黑" panose="020B0503020204020204" pitchFamily="34" charset="-122"/>
              </a:rPr>
              <a:t>软件与硬件融合</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D998BF7-14FB-426D-AEDA-0A601D7DE988}"/>
              </a:ext>
            </a:extLst>
          </p:cNvPr>
          <p:cNvSpPr txBox="1"/>
          <p:nvPr/>
        </p:nvSpPr>
        <p:spPr>
          <a:xfrm>
            <a:off x="7214987" y="3058326"/>
            <a:ext cx="4244033" cy="753220"/>
          </a:xfrm>
          <a:prstGeom prst="rect">
            <a:avLst/>
          </a:prstGeom>
          <a:noFill/>
        </p:spPr>
        <p:txBody>
          <a:bodyPr wrap="square" rtlCol="0">
            <a:spAutoFit/>
          </a:bodyPr>
          <a:lstStyle/>
          <a:p>
            <a:pPr>
              <a:lnSpc>
                <a:spcPct val="125000"/>
              </a:lnSpc>
            </a:pPr>
            <a:r>
              <a:rPr lang="zh-CN" altLang="zh-CN" b="1" dirty="0">
                <a:solidFill>
                  <a:prstClr val="black">
                    <a:lumMod val="65000"/>
                    <a:lumOff val="35000"/>
                  </a:prstClr>
                </a:solidFill>
                <a:latin typeface="微软雅黑" panose="020B0503020204020204" pitchFamily="34" charset="-122"/>
                <a:ea typeface="微软雅黑" panose="020B0503020204020204" pitchFamily="34" charset="-122"/>
              </a:rPr>
              <a:t>系统集成融合在一块芯片内，器件、电路和系统的界限已模糊</a:t>
            </a:r>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a:t>
            </a:r>
          </a:p>
        </p:txBody>
      </p:sp>
      <p:pic>
        <p:nvPicPr>
          <p:cNvPr id="16" name="图片 15">
            <a:extLst>
              <a:ext uri="{FF2B5EF4-FFF2-40B4-BE49-F238E27FC236}">
                <a16:creationId xmlns:a16="http://schemas.microsoft.com/office/drawing/2014/main" id="{B0189A1E-882C-46DB-B2ED-1708917AB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14" y="4148627"/>
            <a:ext cx="3460492" cy="1571064"/>
          </a:xfrm>
          <a:prstGeom prst="rect">
            <a:avLst/>
          </a:prstGeom>
        </p:spPr>
      </p:pic>
      <p:sp>
        <p:nvSpPr>
          <p:cNvPr id="17" name="文本框 16">
            <a:extLst>
              <a:ext uri="{FF2B5EF4-FFF2-40B4-BE49-F238E27FC236}">
                <a16:creationId xmlns:a16="http://schemas.microsoft.com/office/drawing/2014/main" id="{EFDC4456-64B9-4562-8090-77B5D6FD570F}"/>
              </a:ext>
            </a:extLst>
          </p:cNvPr>
          <p:cNvSpPr txBox="1"/>
          <p:nvPr/>
        </p:nvSpPr>
        <p:spPr>
          <a:xfrm>
            <a:off x="714814" y="5802962"/>
            <a:ext cx="5237473" cy="406971"/>
          </a:xfrm>
          <a:prstGeom prst="rect">
            <a:avLst/>
          </a:prstGeom>
          <a:noFill/>
        </p:spPr>
        <p:txBody>
          <a:bodyPr wrap="square" rtlCol="0">
            <a:spAutoFit/>
          </a:bodyPr>
          <a:lstStyle/>
          <a:p>
            <a:pPr>
              <a:lnSpc>
                <a:spcPct val="125000"/>
              </a:lnSpc>
            </a:pPr>
            <a:r>
              <a:rPr lang="zh-CN" altLang="en-US" b="1" dirty="0">
                <a:solidFill>
                  <a:prstClr val="black"/>
                </a:solidFill>
                <a:latin typeface="微软雅黑" panose="020B0503020204020204" pitchFamily="34" charset="-122"/>
                <a:ea typeface="微软雅黑" panose="020B0503020204020204" pitchFamily="34" charset="-122"/>
              </a:rPr>
              <a:t>通信、控制与计算融为一体，迎来智能化电子时代。</a:t>
            </a:r>
          </a:p>
        </p:txBody>
      </p:sp>
      <p:sp>
        <p:nvSpPr>
          <p:cNvPr id="18" name="圆角矩形 9">
            <a:extLst>
              <a:ext uri="{FF2B5EF4-FFF2-40B4-BE49-F238E27FC236}">
                <a16:creationId xmlns:a16="http://schemas.microsoft.com/office/drawing/2014/main" id="{C2BBAB97-1043-4890-BD15-96CAFFE72205}"/>
              </a:ext>
            </a:extLst>
          </p:cNvPr>
          <p:cNvSpPr/>
          <p:nvPr/>
        </p:nvSpPr>
        <p:spPr>
          <a:xfrm>
            <a:off x="6378063" y="4578089"/>
            <a:ext cx="5080957" cy="1206190"/>
          </a:xfrm>
          <a:prstGeom prst="roundRect">
            <a:avLst>
              <a:gd name="adj" fmla="val 10159"/>
            </a:avLst>
          </a:prstGeom>
          <a:solidFill>
            <a:schemeClr val="accent3">
              <a:lumMod val="20000"/>
              <a:lumOff val="80000"/>
            </a:schemeClr>
          </a:solidFill>
          <a:ln w="19050" cap="flat" cmpd="sng" algn="ctr">
            <a:solidFill>
              <a:srgbClr val="0070C0"/>
            </a:solidFill>
            <a:prstDash val="solid"/>
            <a:miter lim="800000"/>
          </a:ln>
          <a:effectLst/>
        </p:spPr>
        <p:txBody>
          <a:bodyPr rtlCol="0" anchor="ctr"/>
          <a:lstStyle/>
          <a:p>
            <a:pPr marL="285750" marR="0" lvl="0" indent="-285750"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zh-CN"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电子信息技术应用日益广泛</a:t>
            </a:r>
            <a:r>
              <a:rPr kumimoji="0" lang="zh-CN" altLang="en-US"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zh-CN"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跨界融合发展趋势进一步显现</a:t>
            </a:r>
            <a:r>
              <a:rPr kumimoji="0" lang="zh-CN" altLang="en-US"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zh-CN"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开放合作、垂直融合的产业新格局正在形成。</a:t>
            </a:r>
            <a:endParaRPr kumimoji="0" lang="zh-CN" altLang="en-US"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9B5B18D6-25EB-464D-9CCD-1F64B3D16F12}"/>
              </a:ext>
            </a:extLst>
          </p:cNvPr>
          <p:cNvSpPr txBox="1"/>
          <p:nvPr/>
        </p:nvSpPr>
        <p:spPr>
          <a:xfrm>
            <a:off x="4009450" y="1498037"/>
            <a:ext cx="7449571" cy="396583"/>
          </a:xfrm>
          <a:prstGeom prst="rect">
            <a:avLst/>
          </a:prstGeom>
          <a:noFill/>
          <a:ln>
            <a:solidFill>
              <a:srgbClr val="0070C0"/>
            </a:solidFill>
          </a:ln>
        </p:spPr>
        <p:txBody>
          <a:bodyPr wrap="square" rtlCol="0">
            <a:spAutoFit/>
          </a:bodyPr>
          <a:lstStyle/>
          <a:p>
            <a:pPr>
              <a:lnSpc>
                <a:spcPct val="120000"/>
              </a:lnSpc>
            </a:pPr>
            <a:r>
              <a:rPr lang="zh-CN" altLang="zh-CN" b="1" dirty="0">
                <a:solidFill>
                  <a:srgbClr val="0070C0"/>
                </a:solidFill>
                <a:latin typeface="微软雅黑" panose="020B0503020204020204" pitchFamily="34" charset="-122"/>
                <a:ea typeface="微软雅黑" panose="020B0503020204020204" pitchFamily="34" charset="-122"/>
              </a:rPr>
              <a:t>电子信息技术涉及知识面广，器件、系统与网络并举，硬件与软件并重。</a:t>
            </a:r>
            <a:endParaRPr lang="zh-CN" altLang="en-US"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799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浙江大学信电学院本科专业定位 </a:t>
            </a:r>
            <a:endParaRPr lang="zh-CN" altLang="en-US" dirty="0"/>
          </a:p>
        </p:txBody>
      </p:sp>
      <p:sp>
        <p:nvSpPr>
          <p:cNvPr id="3" name="内容占位符 2"/>
          <p:cNvSpPr>
            <a:spLocks noGrp="1"/>
          </p:cNvSpPr>
          <p:nvPr>
            <p:ph idx="1"/>
          </p:nvPr>
        </p:nvSpPr>
        <p:spPr/>
        <p:txBody>
          <a:bodyPr/>
          <a:lstStyle/>
          <a:p>
            <a:r>
              <a:rPr lang="zh-CN" altLang="en-US" dirty="0"/>
              <a:t>电子科学与技术</a:t>
            </a:r>
            <a:endParaRPr lang="en-US" altLang="zh-CN" dirty="0"/>
          </a:p>
          <a:p>
            <a:pPr lvl="1"/>
            <a:r>
              <a:rPr lang="zh-CN" altLang="en-US" dirty="0"/>
              <a:t>定位于国际通行的电子工程专业</a:t>
            </a:r>
            <a:endParaRPr lang="en-US" altLang="zh-CN" dirty="0"/>
          </a:p>
          <a:p>
            <a:pPr lvl="1"/>
            <a:r>
              <a:rPr lang="en-US" altLang="zh-CN" dirty="0"/>
              <a:t>Electronic Engineering (EE)</a:t>
            </a:r>
          </a:p>
          <a:p>
            <a:r>
              <a:rPr lang="zh-CN" altLang="en-US" dirty="0"/>
              <a:t>信息工程</a:t>
            </a:r>
            <a:endParaRPr lang="en-US" altLang="zh-CN" dirty="0"/>
          </a:p>
          <a:p>
            <a:pPr lvl="1"/>
            <a:r>
              <a:rPr lang="zh-CN" altLang="en-US" dirty="0"/>
              <a:t>定位于国际通行的电子与计算机工程专业</a:t>
            </a:r>
            <a:endParaRPr lang="en-US" altLang="zh-CN" dirty="0"/>
          </a:p>
          <a:p>
            <a:pPr lvl="1"/>
            <a:r>
              <a:rPr lang="en-US" altLang="zh-CN" dirty="0"/>
              <a:t>Electronic and Computer Engineering (ECE)</a:t>
            </a:r>
          </a:p>
          <a:p>
            <a:r>
              <a:rPr lang="zh-CN" altLang="en-US" dirty="0"/>
              <a:t>微电子科学与工程</a:t>
            </a:r>
            <a:endParaRPr lang="en-US" altLang="zh-CN" dirty="0"/>
          </a:p>
          <a:p>
            <a:pPr lvl="1"/>
            <a:r>
              <a:rPr lang="zh-CN" altLang="en-US" dirty="0"/>
              <a:t>针对我国集成电路产业对人才迫切需求而新增设的</a:t>
            </a:r>
            <a:r>
              <a:rPr lang="zh-CN" altLang="en-US" dirty="0">
                <a:solidFill>
                  <a:srgbClr val="0070C0"/>
                </a:solidFill>
              </a:rPr>
              <a:t>特色专业</a:t>
            </a:r>
            <a:endParaRPr lang="en-US" altLang="zh-CN" dirty="0">
              <a:solidFill>
                <a:srgbClr val="0070C0"/>
              </a:solidFill>
            </a:endParaRPr>
          </a:p>
        </p:txBody>
      </p:sp>
      <p:pic>
        <p:nvPicPr>
          <p:cNvPr id="14" name="图片 1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688487" y="3429000"/>
            <a:ext cx="1904878" cy="1904878"/>
          </a:xfrm>
          <a:prstGeom prst="rect">
            <a:avLst/>
          </a:prstGeom>
        </p:spPr>
      </p:pic>
      <p:sp>
        <p:nvSpPr>
          <p:cNvPr id="15" name="文本框 14"/>
          <p:cNvSpPr txBox="1"/>
          <p:nvPr/>
        </p:nvSpPr>
        <p:spPr>
          <a:xfrm>
            <a:off x="8569158" y="2834532"/>
            <a:ext cx="2143536" cy="461665"/>
          </a:xfrm>
          <a:prstGeom prst="rect">
            <a:avLst/>
          </a:prstGeom>
          <a:noFill/>
        </p:spPr>
        <p:txBody>
          <a:bodyPr wrap="none" rtlCol="0">
            <a:spAutoFit/>
          </a:bodyPr>
          <a:lstStyle/>
          <a:p>
            <a:r>
              <a:rPr lang="en-US" altLang="zh-CN" sz="2400" b="1" dirty="0">
                <a:solidFill>
                  <a:srgbClr val="0070C0"/>
                </a:solidFill>
                <a:latin typeface="Georgia" panose="02040502050405020303" pitchFamily="18" charset="0"/>
                <a:ea typeface="Segoe UI Black" panose="020B0A02040204020203" pitchFamily="34" charset="0"/>
                <a:cs typeface="Segoe UI Black" panose="020B0A02040204020203" pitchFamily="34" charset="0"/>
              </a:rPr>
              <a:t>Information</a:t>
            </a:r>
            <a:endParaRPr lang="zh-CN" altLang="en-US" sz="2400" b="1" dirty="0">
              <a:solidFill>
                <a:srgbClr val="0070C0"/>
              </a:solidFill>
              <a:latin typeface="Georgia" panose="02040502050405020303" pitchFamily="18" charset="0"/>
              <a:ea typeface="Arial Unicode MS" panose="020B0604020202020204" pitchFamily="34" charset="-122"/>
              <a:cs typeface="Segoe UI Black" panose="020B0A02040204020203" pitchFamily="34" charset="0"/>
            </a:endParaRPr>
          </a:p>
        </p:txBody>
      </p:sp>
      <p:sp>
        <p:nvSpPr>
          <p:cNvPr id="16" name="文本框 15"/>
          <p:cNvSpPr txBox="1"/>
          <p:nvPr/>
        </p:nvSpPr>
        <p:spPr>
          <a:xfrm>
            <a:off x="8655720" y="5235848"/>
            <a:ext cx="1970411" cy="461665"/>
          </a:xfrm>
          <a:prstGeom prst="rect">
            <a:avLst/>
          </a:prstGeom>
          <a:noFill/>
        </p:spPr>
        <p:txBody>
          <a:bodyPr wrap="none" rtlCol="0">
            <a:spAutoFit/>
          </a:bodyPr>
          <a:lstStyle/>
          <a:p>
            <a:r>
              <a:rPr lang="en-US" altLang="zh-CN" sz="2400" b="1" dirty="0">
                <a:solidFill>
                  <a:srgbClr val="0070C0"/>
                </a:solidFill>
                <a:latin typeface="Georgia" panose="02040502050405020303" pitchFamily="18" charset="0"/>
                <a:ea typeface="Segoe UI Black" panose="020B0A02040204020203" pitchFamily="34" charset="0"/>
                <a:cs typeface="Segoe UI Black" panose="020B0A02040204020203" pitchFamily="34" charset="0"/>
              </a:rPr>
              <a:t>Electronics</a:t>
            </a:r>
            <a:endParaRPr lang="zh-CN" altLang="en-US" sz="2400" b="1" dirty="0">
              <a:solidFill>
                <a:srgbClr val="0070C0"/>
              </a:solidFill>
              <a:latin typeface="Georgia" panose="02040502050405020303" pitchFamily="18" charset="0"/>
              <a:ea typeface="Segoe UI Black" panose="020B0A02040204020203" pitchFamily="34" charset="0"/>
              <a:cs typeface="Segoe UI Black" panose="020B0A02040204020203" pitchFamily="34" charset="0"/>
            </a:endParaRPr>
          </a:p>
        </p:txBody>
      </p:sp>
      <p:pic>
        <p:nvPicPr>
          <p:cNvPr id="8" name="图片 7"/>
          <p:cNvPicPr>
            <a:picLocks noChangeAspect="1"/>
          </p:cNvPicPr>
          <p:nvPr/>
        </p:nvPicPr>
        <p:blipFill>
          <a:blip r:embed="rId3"/>
          <a:stretch>
            <a:fillRect/>
          </a:stretch>
        </p:blipFill>
        <p:spPr>
          <a:xfrm flipH="1">
            <a:off x="8510031" y="1006640"/>
            <a:ext cx="2035588" cy="1785366"/>
          </a:xfrm>
          <a:prstGeom prst="rect">
            <a:avLst/>
          </a:prstGeom>
        </p:spPr>
      </p:pic>
    </p:spTree>
    <p:extLst>
      <p:ext uri="{BB962C8B-B14F-4D97-AF65-F5344CB8AC3E}">
        <p14:creationId xmlns:p14="http://schemas.microsoft.com/office/powerpoint/2010/main" val="171565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电子信息类本科专业</a:t>
            </a:r>
          </a:p>
        </p:txBody>
      </p:sp>
      <p:pic>
        <p:nvPicPr>
          <p:cNvPr id="7" name="图片 6" descr="知识体系框架.png">
            <a:extLst>
              <a:ext uri="{FF2B5EF4-FFF2-40B4-BE49-F238E27FC236}">
                <a16:creationId xmlns:a16="http://schemas.microsoft.com/office/drawing/2014/main" id="{1D8709DC-619E-4FDE-9D56-995AB31D245A}"/>
              </a:ext>
            </a:extLst>
          </p:cNvPr>
          <p:cNvPicPr/>
          <p:nvPr/>
        </p:nvPicPr>
        <p:blipFill>
          <a:blip r:embed="rId3" cstate="print"/>
          <a:stretch>
            <a:fillRect/>
          </a:stretch>
        </p:blipFill>
        <p:spPr>
          <a:xfrm>
            <a:off x="1155392" y="1362279"/>
            <a:ext cx="9753599" cy="4133441"/>
          </a:xfrm>
          <a:prstGeom prst="rect">
            <a:avLst/>
          </a:prstGeom>
        </p:spPr>
      </p:pic>
      <p:sp>
        <p:nvSpPr>
          <p:cNvPr id="8" name="文本框 7">
            <a:extLst>
              <a:ext uri="{FF2B5EF4-FFF2-40B4-BE49-F238E27FC236}">
                <a16:creationId xmlns:a16="http://schemas.microsoft.com/office/drawing/2014/main" id="{01352AD0-6E2B-4112-B2D5-450D9712A481}"/>
              </a:ext>
            </a:extLst>
          </p:cNvPr>
          <p:cNvSpPr txBox="1"/>
          <p:nvPr/>
        </p:nvSpPr>
        <p:spPr>
          <a:xfrm>
            <a:off x="4833993" y="5893652"/>
            <a:ext cx="6125395" cy="400110"/>
          </a:xfrm>
          <a:prstGeom prst="rect">
            <a:avLst/>
          </a:prstGeom>
          <a:noFill/>
        </p:spPr>
        <p:txBody>
          <a:bodyPr wrap="none" rtlCol="0">
            <a:spAutoFit/>
          </a:bodyPr>
          <a:lstStyle/>
          <a:p>
            <a:r>
              <a:rPr lang="en-US" altLang="zh-CN" sz="2000" b="1" dirty="0">
                <a:solidFill>
                  <a:srgbClr val="0070C0"/>
                </a:solidFill>
                <a:latin typeface="微软雅黑 Light" panose="020B0502040204020203" pitchFamily="34" charset="-122"/>
                <a:ea typeface="微软雅黑 Light" panose="020B0502040204020203" pitchFamily="34" charset="-122"/>
              </a:rPr>
              <a:t>——</a:t>
            </a:r>
            <a:r>
              <a:rPr lang="zh-CN" altLang="en-US" sz="2000" b="1" dirty="0">
                <a:solidFill>
                  <a:srgbClr val="0070C0"/>
                </a:solidFill>
                <a:latin typeface="微软雅黑 Light" panose="020B0502040204020203" pitchFamily="34" charset="-122"/>
                <a:ea typeface="微软雅黑 Light" panose="020B0502040204020203" pitchFamily="34" charset="-122"/>
              </a:rPr>
              <a:t>教育部高等学校电子信息类专业教学指导委员会</a:t>
            </a:r>
          </a:p>
        </p:txBody>
      </p:sp>
    </p:spTree>
    <p:extLst>
      <p:ext uri="{BB962C8B-B14F-4D97-AF65-F5344CB8AC3E}">
        <p14:creationId xmlns:p14="http://schemas.microsoft.com/office/powerpoint/2010/main" val="381599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p:spPr>
        <p:txBody>
          <a:bodyPr/>
          <a:lstStyle/>
          <a:p>
            <a:r>
              <a:rPr lang="zh-CN" altLang="en-US" dirty="0"/>
              <a:t>学科方向课程群</a:t>
            </a:r>
          </a:p>
        </p:txBody>
      </p:sp>
      <p:grpSp>
        <p:nvGrpSpPr>
          <p:cNvPr id="47" name="组合 46">
            <a:extLst>
              <a:ext uri="{FF2B5EF4-FFF2-40B4-BE49-F238E27FC236}">
                <a16:creationId xmlns:a16="http://schemas.microsoft.com/office/drawing/2014/main" id="{C5E3617D-39A6-4315-AD60-F074D707BD12}"/>
              </a:ext>
            </a:extLst>
          </p:cNvPr>
          <p:cNvGrpSpPr/>
          <p:nvPr/>
        </p:nvGrpSpPr>
        <p:grpSpPr>
          <a:xfrm>
            <a:off x="1364672" y="1979730"/>
            <a:ext cx="9462655" cy="3485351"/>
            <a:chOff x="655502" y="1584619"/>
            <a:chExt cx="6628922" cy="3180360"/>
          </a:xfrm>
        </p:grpSpPr>
        <p:sp>
          <p:nvSpPr>
            <p:cNvPr id="48" name="单圆角矩形 52">
              <a:extLst>
                <a:ext uri="{FF2B5EF4-FFF2-40B4-BE49-F238E27FC236}">
                  <a16:creationId xmlns:a16="http://schemas.microsoft.com/office/drawing/2014/main" id="{4D2804AF-A942-4D6F-B7A9-C41BBD24AEF1}"/>
                </a:ext>
              </a:extLst>
            </p:cNvPr>
            <p:cNvSpPr/>
            <p:nvPr/>
          </p:nvSpPr>
          <p:spPr>
            <a:xfrm>
              <a:off x="655502" y="1933412"/>
              <a:ext cx="6628922" cy="1848960"/>
            </a:xfrm>
            <a:prstGeom prst="round1Rect">
              <a:avLst>
                <a:gd name="adj" fmla="val 30794"/>
              </a:avLst>
            </a:prstGeom>
            <a:solidFill>
              <a:schemeClr val="tx2">
                <a:lumMod val="20000"/>
                <a:lumOff val="80000"/>
              </a:schemeClr>
            </a:solidFill>
            <a:ln w="12700" cap="rnd" cmpd="sng" algn="ctr">
              <a:solidFill>
                <a:srgbClr val="0070C0"/>
              </a:solidFill>
              <a:prstDash val="sysDash"/>
            </a:ln>
            <a:effectLst/>
          </p:spPr>
          <p:txBody>
            <a:bodyPr lIns="108000"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                                                                                                                              </a:t>
              </a:r>
              <a:r>
                <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	</a:t>
              </a:r>
            </a:p>
          </p:txBody>
        </p:sp>
        <p:sp>
          <p:nvSpPr>
            <p:cNvPr id="49" name="矩形 48">
              <a:extLst>
                <a:ext uri="{FF2B5EF4-FFF2-40B4-BE49-F238E27FC236}">
                  <a16:creationId xmlns:a16="http://schemas.microsoft.com/office/drawing/2014/main" id="{AF625949-5F7D-4455-8018-7171292F8380}"/>
                </a:ext>
              </a:extLst>
            </p:cNvPr>
            <p:cNvSpPr/>
            <p:nvPr/>
          </p:nvSpPr>
          <p:spPr>
            <a:xfrm>
              <a:off x="1451292" y="4079784"/>
              <a:ext cx="827242" cy="685195"/>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0" name="单圆角矩形 52">
              <a:extLst>
                <a:ext uri="{FF2B5EF4-FFF2-40B4-BE49-F238E27FC236}">
                  <a16:creationId xmlns:a16="http://schemas.microsoft.com/office/drawing/2014/main" id="{F9779B0C-9870-417B-A627-EE03A1BE8B60}"/>
                </a:ext>
              </a:extLst>
            </p:cNvPr>
            <p:cNvSpPr/>
            <p:nvPr/>
          </p:nvSpPr>
          <p:spPr>
            <a:xfrm>
              <a:off x="1451292" y="1584619"/>
              <a:ext cx="827242" cy="2380215"/>
            </a:xfrm>
            <a:prstGeom prst="round1Rect">
              <a:avLst>
                <a:gd name="adj" fmla="val 50000"/>
              </a:avLst>
            </a:prstGeom>
            <a:solidFill>
              <a:sysClr val="window" lastClr="FFFFFF"/>
            </a:solidFill>
            <a:ln w="12700" cap="rnd" cmpd="sng" algn="ctr">
              <a:solidFill>
                <a:srgbClr val="0070C0"/>
              </a:solidFill>
              <a:prstDash val="sysDash"/>
            </a:ln>
            <a:effectLst/>
          </p:spPr>
          <p:txBody>
            <a:bodyPr lIns="10800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tx1">
                      <a:lumMod val="75000"/>
                      <a:lumOff val="25000"/>
                    </a:schemeClr>
                  </a:solidFill>
                  <a:latin typeface="微软雅黑" pitchFamily="34" charset="-122"/>
                  <a:ea typeface="微软雅黑" pitchFamily="34" charset="-122"/>
                </a:rPr>
                <a:t>电</a:t>
              </a:r>
              <a:endParaRPr lang="en-US" altLang="zh-CN" sz="2000" b="1" kern="0" dirty="0">
                <a:solidFill>
                  <a:schemeClr val="tx1">
                    <a:lumMod val="75000"/>
                    <a:lumOff val="25000"/>
                  </a:schemeClr>
                </a:solidFill>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tx1">
                      <a:lumMod val="75000"/>
                      <a:lumOff val="25000"/>
                    </a:schemeClr>
                  </a:solidFill>
                  <a:latin typeface="微软雅黑" pitchFamily="34" charset="-122"/>
                  <a:ea typeface="微软雅黑" pitchFamily="34" charset="-122"/>
                </a:rPr>
                <a:t>磁</a:t>
              </a:r>
              <a:endParaRPr lang="en-US" altLang="zh-CN" sz="2000" b="1" kern="0" dirty="0">
                <a:solidFill>
                  <a:schemeClr val="tx1">
                    <a:lumMod val="75000"/>
                    <a:lumOff val="25000"/>
                  </a:schemeClr>
                </a:solidFill>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场</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与</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波</a:t>
              </a:r>
            </a:p>
          </p:txBody>
        </p:sp>
        <p:sp>
          <p:nvSpPr>
            <p:cNvPr id="51" name="流程图: 合并 50">
              <a:extLst>
                <a:ext uri="{FF2B5EF4-FFF2-40B4-BE49-F238E27FC236}">
                  <a16:creationId xmlns:a16="http://schemas.microsoft.com/office/drawing/2014/main" id="{2DA991FB-9173-42FB-B04C-21B88BE62664}"/>
                </a:ext>
              </a:extLst>
            </p:cNvPr>
            <p:cNvSpPr/>
            <p:nvPr/>
          </p:nvSpPr>
          <p:spPr>
            <a:xfrm>
              <a:off x="1451292" y="4082063"/>
              <a:ext cx="813220" cy="682916"/>
            </a:xfrm>
            <a:prstGeom prst="flowChartMerg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9F0899EB-595D-496D-B4B1-FEF0E98ABFB6}"/>
                </a:ext>
              </a:extLst>
            </p:cNvPr>
            <p:cNvSpPr/>
            <p:nvPr/>
          </p:nvSpPr>
          <p:spPr>
            <a:xfrm>
              <a:off x="2466579" y="4079784"/>
              <a:ext cx="827242" cy="685195"/>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3" name="单圆角矩形 52">
              <a:extLst>
                <a:ext uri="{FF2B5EF4-FFF2-40B4-BE49-F238E27FC236}">
                  <a16:creationId xmlns:a16="http://schemas.microsoft.com/office/drawing/2014/main" id="{7517F878-2CC0-4B09-8DD9-B968A0DCAD7B}"/>
                </a:ext>
              </a:extLst>
            </p:cNvPr>
            <p:cNvSpPr/>
            <p:nvPr/>
          </p:nvSpPr>
          <p:spPr>
            <a:xfrm>
              <a:off x="2466579" y="1584619"/>
              <a:ext cx="827242" cy="2380215"/>
            </a:xfrm>
            <a:prstGeom prst="round1Rect">
              <a:avLst>
                <a:gd name="adj" fmla="val 50000"/>
              </a:avLst>
            </a:prstGeom>
            <a:solidFill>
              <a:sysClr val="window" lastClr="FFFFFF"/>
            </a:solidFill>
            <a:ln w="12700" cap="rnd" cmpd="sng" algn="ctr">
              <a:solidFill>
                <a:srgbClr val="0070C0"/>
              </a:solidFill>
              <a:prstDash val="sysDash"/>
            </a:ln>
            <a:effectLst/>
          </p:spPr>
          <p:txBody>
            <a:bodyPr lIns="10800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微</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电</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子</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与</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光</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电</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子</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p:txBody>
        </p:sp>
        <p:sp>
          <p:nvSpPr>
            <p:cNvPr id="54" name="流程图: 合并 53">
              <a:extLst>
                <a:ext uri="{FF2B5EF4-FFF2-40B4-BE49-F238E27FC236}">
                  <a16:creationId xmlns:a16="http://schemas.microsoft.com/office/drawing/2014/main" id="{63EACC8C-6EFA-4FD4-95E0-906729D33CA5}"/>
                </a:ext>
              </a:extLst>
            </p:cNvPr>
            <p:cNvSpPr/>
            <p:nvPr/>
          </p:nvSpPr>
          <p:spPr>
            <a:xfrm>
              <a:off x="2466579" y="4082063"/>
              <a:ext cx="813220" cy="682916"/>
            </a:xfrm>
            <a:prstGeom prst="flowChartMerg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2D3E5B00-936B-4E7F-944A-8A52F43FEAC9}"/>
                </a:ext>
              </a:extLst>
            </p:cNvPr>
            <p:cNvSpPr/>
            <p:nvPr/>
          </p:nvSpPr>
          <p:spPr>
            <a:xfrm>
              <a:off x="3481866" y="4079784"/>
              <a:ext cx="827242" cy="685195"/>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6" name="单圆角矩形 52">
              <a:extLst>
                <a:ext uri="{FF2B5EF4-FFF2-40B4-BE49-F238E27FC236}">
                  <a16:creationId xmlns:a16="http://schemas.microsoft.com/office/drawing/2014/main" id="{8353BBF8-D0E0-4700-81EC-92C092C314D2}"/>
                </a:ext>
              </a:extLst>
            </p:cNvPr>
            <p:cNvSpPr/>
            <p:nvPr/>
          </p:nvSpPr>
          <p:spPr>
            <a:xfrm>
              <a:off x="3481866" y="1584619"/>
              <a:ext cx="827242" cy="2380215"/>
            </a:xfrm>
            <a:prstGeom prst="round1Rect">
              <a:avLst>
                <a:gd name="adj" fmla="val 50000"/>
              </a:avLst>
            </a:prstGeom>
            <a:solidFill>
              <a:sysClr val="window" lastClr="FFFFFF"/>
            </a:solidFill>
            <a:ln w="12700" cap="rnd" cmpd="sng" algn="ctr">
              <a:solidFill>
                <a:srgbClr val="0070C0"/>
              </a:solidFill>
              <a:prstDash val="sysDash"/>
            </a:ln>
            <a:effectLst/>
          </p:spPr>
          <p:txBody>
            <a:bodyPr lIns="10800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电</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路</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与</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系</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统</a:t>
              </a:r>
            </a:p>
          </p:txBody>
        </p:sp>
        <p:sp>
          <p:nvSpPr>
            <p:cNvPr id="57" name="流程图: 合并 56">
              <a:extLst>
                <a:ext uri="{FF2B5EF4-FFF2-40B4-BE49-F238E27FC236}">
                  <a16:creationId xmlns:a16="http://schemas.microsoft.com/office/drawing/2014/main" id="{4D1E3A79-5034-49E2-B644-6FC8E717A50F}"/>
                </a:ext>
              </a:extLst>
            </p:cNvPr>
            <p:cNvSpPr/>
            <p:nvPr/>
          </p:nvSpPr>
          <p:spPr>
            <a:xfrm>
              <a:off x="3481866" y="4082063"/>
              <a:ext cx="813220" cy="682916"/>
            </a:xfrm>
            <a:prstGeom prst="flowChartMerg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DD2B36D4-92FB-4DF4-863C-56AD7EE81A6F}"/>
                </a:ext>
              </a:extLst>
            </p:cNvPr>
            <p:cNvSpPr/>
            <p:nvPr/>
          </p:nvSpPr>
          <p:spPr>
            <a:xfrm>
              <a:off x="4489282" y="4079784"/>
              <a:ext cx="827242" cy="685195"/>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9" name="单圆角矩形 52">
              <a:extLst>
                <a:ext uri="{FF2B5EF4-FFF2-40B4-BE49-F238E27FC236}">
                  <a16:creationId xmlns:a16="http://schemas.microsoft.com/office/drawing/2014/main" id="{1A5AB122-2565-44CC-B390-E0F6721283B7}"/>
                </a:ext>
              </a:extLst>
            </p:cNvPr>
            <p:cNvSpPr/>
            <p:nvPr/>
          </p:nvSpPr>
          <p:spPr>
            <a:xfrm>
              <a:off x="4489282" y="1584619"/>
              <a:ext cx="827242" cy="2380215"/>
            </a:xfrm>
            <a:prstGeom prst="round1Rect">
              <a:avLst>
                <a:gd name="adj" fmla="val 50000"/>
              </a:avLst>
            </a:prstGeom>
            <a:solidFill>
              <a:sysClr val="window" lastClr="FFFFFF"/>
            </a:solidFill>
            <a:ln w="12700" cap="rnd" cmpd="sng" algn="ctr">
              <a:solidFill>
                <a:srgbClr val="0070C0"/>
              </a:solidFill>
              <a:prstDash val="sysDash"/>
            </a:ln>
            <a:effectLst/>
          </p:spPr>
          <p:txBody>
            <a:bodyPr lIns="10800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通</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信</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与</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网</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络</a:t>
              </a:r>
            </a:p>
          </p:txBody>
        </p:sp>
        <p:sp>
          <p:nvSpPr>
            <p:cNvPr id="60" name="流程图: 合并 59">
              <a:extLst>
                <a:ext uri="{FF2B5EF4-FFF2-40B4-BE49-F238E27FC236}">
                  <a16:creationId xmlns:a16="http://schemas.microsoft.com/office/drawing/2014/main" id="{7D5A7DEF-4165-45FA-8926-4A138FE94613}"/>
                </a:ext>
              </a:extLst>
            </p:cNvPr>
            <p:cNvSpPr/>
            <p:nvPr/>
          </p:nvSpPr>
          <p:spPr>
            <a:xfrm>
              <a:off x="4489282" y="4082063"/>
              <a:ext cx="813220" cy="682916"/>
            </a:xfrm>
            <a:prstGeom prst="flowChartMerg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D9CACA14-26FE-4A7A-A023-0DE51719B3DE}"/>
                </a:ext>
              </a:extLst>
            </p:cNvPr>
            <p:cNvSpPr/>
            <p:nvPr/>
          </p:nvSpPr>
          <p:spPr>
            <a:xfrm>
              <a:off x="5504569" y="4079784"/>
              <a:ext cx="827242" cy="685195"/>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62" name="单圆角矩形 52">
              <a:extLst>
                <a:ext uri="{FF2B5EF4-FFF2-40B4-BE49-F238E27FC236}">
                  <a16:creationId xmlns:a16="http://schemas.microsoft.com/office/drawing/2014/main" id="{BF32E7BD-F405-4F4E-8FA4-3E3F3881896E}"/>
                </a:ext>
              </a:extLst>
            </p:cNvPr>
            <p:cNvSpPr/>
            <p:nvPr/>
          </p:nvSpPr>
          <p:spPr>
            <a:xfrm>
              <a:off x="5504569" y="1584619"/>
              <a:ext cx="827242" cy="2380215"/>
            </a:xfrm>
            <a:prstGeom prst="round1Rect">
              <a:avLst>
                <a:gd name="adj" fmla="val 50000"/>
              </a:avLst>
            </a:prstGeom>
            <a:solidFill>
              <a:sysClr val="window" lastClr="FFFFFF"/>
            </a:solidFill>
            <a:ln w="12700" cap="rnd" cmpd="sng" algn="ctr">
              <a:solidFill>
                <a:srgbClr val="0070C0"/>
              </a:solidFill>
              <a:prstDash val="sysDash"/>
            </a:ln>
            <a:effectLst/>
          </p:spPr>
          <p:txBody>
            <a:bodyPr lIns="10800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信</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号</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与</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信</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息</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处</a:t>
              </a:r>
              <a:endPar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理</a:t>
              </a:r>
            </a:p>
          </p:txBody>
        </p:sp>
        <p:sp>
          <p:nvSpPr>
            <p:cNvPr id="63" name="流程图: 合并 62">
              <a:extLst>
                <a:ext uri="{FF2B5EF4-FFF2-40B4-BE49-F238E27FC236}">
                  <a16:creationId xmlns:a16="http://schemas.microsoft.com/office/drawing/2014/main" id="{58DDE602-E6F7-4F5A-876A-DE9C34F41D78}"/>
                </a:ext>
              </a:extLst>
            </p:cNvPr>
            <p:cNvSpPr/>
            <p:nvPr/>
          </p:nvSpPr>
          <p:spPr>
            <a:xfrm>
              <a:off x="5504569" y="4082063"/>
              <a:ext cx="813220" cy="682916"/>
            </a:xfrm>
            <a:prstGeom prst="flowChartMerg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grpSp>
      <p:sp>
        <p:nvSpPr>
          <p:cNvPr id="64" name="文本框 63">
            <a:extLst>
              <a:ext uri="{FF2B5EF4-FFF2-40B4-BE49-F238E27FC236}">
                <a16:creationId xmlns:a16="http://schemas.microsoft.com/office/drawing/2014/main" id="{0FF87D88-A133-4D74-9004-DB8FC7FC3F01}"/>
              </a:ext>
            </a:extLst>
          </p:cNvPr>
          <p:cNvSpPr txBox="1"/>
          <p:nvPr/>
        </p:nvSpPr>
        <p:spPr>
          <a:xfrm>
            <a:off x="9876801" y="2638956"/>
            <a:ext cx="541213" cy="1631216"/>
          </a:xfrm>
          <a:prstGeom prst="rect">
            <a:avLst/>
          </a:prstGeom>
          <a:noFill/>
        </p:spPr>
        <p:txBody>
          <a:bodyPr wrap="squar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实验与实践</a:t>
            </a:r>
          </a:p>
        </p:txBody>
      </p:sp>
    </p:spTree>
    <p:extLst>
      <p:ext uri="{BB962C8B-B14F-4D97-AF65-F5344CB8AC3E}">
        <p14:creationId xmlns:p14="http://schemas.microsoft.com/office/powerpoint/2010/main" val="191663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电子科学与技术</a:t>
            </a:r>
          </a:p>
        </p:txBody>
      </p:sp>
      <p:pic>
        <p:nvPicPr>
          <p:cNvPr id="9" name="图片 8">
            <a:extLst>
              <a:ext uri="{FF2B5EF4-FFF2-40B4-BE49-F238E27FC236}">
                <a16:creationId xmlns:a16="http://schemas.microsoft.com/office/drawing/2014/main" id="{963F83E0-B3E5-4BBA-ABCF-16D615A57C5D}"/>
              </a:ext>
            </a:extLst>
          </p:cNvPr>
          <p:cNvPicPr>
            <a:picLocks noChangeAspect="1"/>
          </p:cNvPicPr>
          <p:nvPr/>
        </p:nvPicPr>
        <p:blipFill rotWithShape="1">
          <a:blip r:embed="rId2"/>
          <a:srcRect l="1600" t="8764" r="35018"/>
          <a:stretch/>
        </p:blipFill>
        <p:spPr>
          <a:xfrm>
            <a:off x="439615" y="1228113"/>
            <a:ext cx="11298116" cy="5163810"/>
          </a:xfrm>
          <a:prstGeom prst="rect">
            <a:avLst/>
          </a:prstGeom>
        </p:spPr>
      </p:pic>
    </p:spTree>
    <p:extLst>
      <p:ext uri="{BB962C8B-B14F-4D97-AF65-F5344CB8AC3E}">
        <p14:creationId xmlns:p14="http://schemas.microsoft.com/office/powerpoint/2010/main" val="426373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信息工程</a:t>
            </a:r>
          </a:p>
        </p:txBody>
      </p:sp>
      <p:pic>
        <p:nvPicPr>
          <p:cNvPr id="4" name="图片 3">
            <a:extLst>
              <a:ext uri="{FF2B5EF4-FFF2-40B4-BE49-F238E27FC236}">
                <a16:creationId xmlns:a16="http://schemas.microsoft.com/office/drawing/2014/main" id="{FF7BE1CE-9D0E-4F9C-AADE-C6781C838FEA}"/>
              </a:ext>
            </a:extLst>
          </p:cNvPr>
          <p:cNvPicPr>
            <a:picLocks noChangeAspect="1"/>
          </p:cNvPicPr>
          <p:nvPr/>
        </p:nvPicPr>
        <p:blipFill rotWithShape="1">
          <a:blip r:embed="rId2"/>
          <a:srcRect l="1676" t="8425" r="34976"/>
          <a:stretch/>
        </p:blipFill>
        <p:spPr>
          <a:xfrm>
            <a:off x="454269" y="1269506"/>
            <a:ext cx="11298116" cy="5089029"/>
          </a:xfrm>
          <a:prstGeom prst="rect">
            <a:avLst/>
          </a:prstGeom>
        </p:spPr>
      </p:pic>
    </p:spTree>
    <p:extLst>
      <p:ext uri="{BB962C8B-B14F-4D97-AF65-F5344CB8AC3E}">
        <p14:creationId xmlns:p14="http://schemas.microsoft.com/office/powerpoint/2010/main" val="196443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微电子科学与工程</a:t>
            </a:r>
          </a:p>
        </p:txBody>
      </p:sp>
      <p:grpSp>
        <p:nvGrpSpPr>
          <p:cNvPr id="29" name="组合 28">
            <a:extLst>
              <a:ext uri="{FF2B5EF4-FFF2-40B4-BE49-F238E27FC236}">
                <a16:creationId xmlns:a16="http://schemas.microsoft.com/office/drawing/2014/main" id="{7D2C51DA-4110-41AF-B7C8-108F7AD12AC4}"/>
              </a:ext>
            </a:extLst>
          </p:cNvPr>
          <p:cNvGrpSpPr/>
          <p:nvPr/>
        </p:nvGrpSpPr>
        <p:grpSpPr>
          <a:xfrm>
            <a:off x="446942" y="1280248"/>
            <a:ext cx="11298115" cy="5132819"/>
            <a:chOff x="446942" y="1351272"/>
            <a:chExt cx="11298115" cy="5132819"/>
          </a:xfrm>
        </p:grpSpPr>
        <p:pic>
          <p:nvPicPr>
            <p:cNvPr id="3" name="图片 2"/>
            <p:cNvPicPr>
              <a:picLocks noChangeAspect="1"/>
            </p:cNvPicPr>
            <p:nvPr/>
          </p:nvPicPr>
          <p:blipFill>
            <a:blip r:embed="rId2" cstate="print">
              <a:clrChange>
                <a:clrFrom>
                  <a:srgbClr val="EEEFEF"/>
                </a:clrFrom>
                <a:clrTo>
                  <a:srgbClr val="EEEFEF">
                    <a:alpha val="0"/>
                  </a:srgbClr>
                </a:clrTo>
              </a:clrChange>
              <a:extLst>
                <a:ext uri="{28A0092B-C50C-407E-A947-70E740481C1C}">
                  <a14:useLocalDpi xmlns:a14="http://schemas.microsoft.com/office/drawing/2010/main" val="0"/>
                </a:ext>
              </a:extLst>
            </a:blip>
            <a:stretch>
              <a:fillRect/>
            </a:stretch>
          </p:blipFill>
          <p:spPr>
            <a:xfrm>
              <a:off x="446942" y="1351272"/>
              <a:ext cx="11298115" cy="5132819"/>
            </a:xfrm>
            <a:prstGeom prst="rect">
              <a:avLst/>
            </a:prstGeom>
          </p:spPr>
        </p:pic>
        <p:sp>
          <p:nvSpPr>
            <p:cNvPr id="4" name="文本框 3">
              <a:extLst>
                <a:ext uri="{FF2B5EF4-FFF2-40B4-BE49-F238E27FC236}">
                  <a16:creationId xmlns:a16="http://schemas.microsoft.com/office/drawing/2014/main" id="{C7A3C62E-0792-4CFF-AA7F-399A56166B39}"/>
                </a:ext>
              </a:extLst>
            </p:cNvPr>
            <p:cNvSpPr txBox="1"/>
            <p:nvPr/>
          </p:nvSpPr>
          <p:spPr>
            <a:xfrm>
              <a:off x="4783965" y="1426703"/>
              <a:ext cx="347852" cy="123111"/>
            </a:xfrm>
            <a:prstGeom prst="rect">
              <a:avLst/>
            </a:prstGeom>
            <a:solidFill>
              <a:srgbClr val="15ACE6"/>
            </a:solidFill>
          </p:spPr>
          <p:txBody>
            <a:bodyPr wrap="none" lIns="0" tIns="0" rIns="0" bIns="0" rtlCol="0">
              <a:spAutoFit/>
            </a:bodyPr>
            <a:lstStyle/>
            <a:p>
              <a:r>
                <a:rPr lang="en-US" altLang="zh-CN" sz="800" dirty="0">
                  <a:solidFill>
                    <a:schemeClr val="bg1"/>
                  </a:solidFill>
                  <a:latin typeface="Arial" panose="020B0604020202020204" pitchFamily="34" charset="0"/>
                  <a:cs typeface="Arial" panose="020B0604020202020204" pitchFamily="34" charset="0"/>
                </a:rPr>
                <a:t>17.5+2,</a:t>
              </a:r>
              <a:endParaRPr lang="zh-CN" altLang="en-US" sz="800" dirty="0">
                <a:solidFill>
                  <a:schemeClr val="bg1"/>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7364CF0E-8CF5-4437-A9E1-2F3F0B047165}"/>
                </a:ext>
              </a:extLst>
            </p:cNvPr>
            <p:cNvSpPr txBox="1"/>
            <p:nvPr/>
          </p:nvSpPr>
          <p:spPr>
            <a:xfrm>
              <a:off x="10534307" y="1472870"/>
              <a:ext cx="962275" cy="138499"/>
            </a:xfrm>
            <a:prstGeom prst="rect">
              <a:avLst/>
            </a:prstGeom>
            <a:solidFill>
              <a:schemeClr val="bg1"/>
            </a:solidFill>
          </p:spPr>
          <p:txBody>
            <a:bodyPr wrap="square" lIns="0" tIns="0" rIns="0" bIns="0" rtlCol="0">
              <a:spAutoFit/>
            </a:bodyPr>
            <a:lstStyle/>
            <a:p>
              <a:pPr algn="ctr"/>
              <a:r>
                <a:rPr lang="en-US" altLang="zh-CN" sz="900" dirty="0">
                  <a:solidFill>
                    <a:srgbClr val="3B3B3B"/>
                  </a:solidFill>
                  <a:latin typeface="Arial" panose="020B0604020202020204" pitchFamily="34" charset="0"/>
                  <a:cs typeface="Arial" panose="020B0604020202020204" pitchFamily="34" charset="0"/>
                </a:rPr>
                <a:t>158 +7.5 + 6 +8</a:t>
              </a:r>
              <a:endParaRPr lang="zh-CN" altLang="en-US" sz="900" dirty="0">
                <a:solidFill>
                  <a:srgbClr val="3B3B3B"/>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54C0FA66-1434-4AEA-8913-6375C570476C}"/>
                </a:ext>
              </a:extLst>
            </p:cNvPr>
            <p:cNvSpPr txBox="1"/>
            <p:nvPr/>
          </p:nvSpPr>
          <p:spPr>
            <a:xfrm>
              <a:off x="1205838" y="1419008"/>
              <a:ext cx="499546" cy="138499"/>
            </a:xfrm>
            <a:prstGeom prst="rect">
              <a:avLst/>
            </a:prstGeom>
            <a:solidFill>
              <a:srgbClr val="15ACE6"/>
            </a:solidFill>
          </p:spPr>
          <p:txBody>
            <a:bodyPr wrap="square" lIns="0" tIns="0" rIns="0" bIns="0" rtlCol="0">
              <a:spAutoFit/>
            </a:bodyPr>
            <a:lstStyle/>
            <a:p>
              <a:pPr algn="ctr"/>
              <a:r>
                <a:rPr lang="en-US" altLang="zh-CN" sz="900" dirty="0">
                  <a:solidFill>
                    <a:schemeClr val="bg1"/>
                  </a:solidFill>
                  <a:latin typeface="Arial" panose="020B0604020202020204" pitchFamily="34" charset="0"/>
                  <a:cs typeface="Arial" panose="020B0604020202020204" pitchFamily="34" charset="0"/>
                </a:rPr>
                <a:t>71.5+7.5</a:t>
              </a:r>
              <a:endParaRPr lang="zh-CN" altLang="en-US" sz="900" dirty="0">
                <a:solidFill>
                  <a:schemeClr val="bg1"/>
                </a:solidFill>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38469949-826B-46D7-B3C7-0D3A1CCE99A1}"/>
                </a:ext>
              </a:extLst>
            </p:cNvPr>
            <p:cNvSpPr txBox="1"/>
            <p:nvPr/>
          </p:nvSpPr>
          <p:spPr>
            <a:xfrm>
              <a:off x="1177788" y="1832766"/>
              <a:ext cx="224420" cy="138499"/>
            </a:xfrm>
            <a:prstGeom prst="rect">
              <a:avLst/>
            </a:prstGeom>
            <a:solidFill>
              <a:srgbClr val="14466B"/>
            </a:solidFill>
          </p:spPr>
          <p:txBody>
            <a:bodyPr wrap="none" lIns="0" tIns="0" rIns="0" bIns="0" rtlCol="0">
              <a:spAutoFit/>
            </a:bodyPr>
            <a:lstStyle/>
            <a:p>
              <a:r>
                <a:rPr lang="en-US" altLang="zh-CN" sz="900" dirty="0">
                  <a:solidFill>
                    <a:schemeClr val="bg1"/>
                  </a:solidFill>
                  <a:latin typeface="Arial" panose="020B0604020202020204" pitchFamily="34" charset="0"/>
                  <a:cs typeface="Arial" panose="020B0604020202020204" pitchFamily="34" charset="0"/>
                </a:rPr>
                <a:t>54.5</a:t>
              </a:r>
              <a:endParaRPr lang="zh-CN" altLang="en-US" sz="90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60D90ED3-8917-44BF-B377-5615256A91D6}"/>
                </a:ext>
              </a:extLst>
            </p:cNvPr>
            <p:cNvSpPr txBox="1"/>
            <p:nvPr/>
          </p:nvSpPr>
          <p:spPr>
            <a:xfrm>
              <a:off x="3416104" y="1832766"/>
              <a:ext cx="224420" cy="138499"/>
            </a:xfrm>
            <a:prstGeom prst="rect">
              <a:avLst/>
            </a:prstGeom>
            <a:solidFill>
              <a:srgbClr val="14466B"/>
            </a:solidFill>
          </p:spPr>
          <p:txBody>
            <a:bodyPr wrap="none" lIns="0" tIns="0" rIns="0" bIns="0" rtlCol="0">
              <a:spAutoFit/>
            </a:bodyPr>
            <a:lstStyle/>
            <a:p>
              <a:r>
                <a:rPr lang="en-US" altLang="zh-CN" sz="900" dirty="0">
                  <a:solidFill>
                    <a:schemeClr val="bg1"/>
                  </a:solidFill>
                  <a:latin typeface="Arial" panose="020B0604020202020204" pitchFamily="34" charset="0"/>
                  <a:cs typeface="Arial" panose="020B0604020202020204" pitchFamily="34" charset="0"/>
                </a:rPr>
                <a:t>18.5</a:t>
              </a:r>
              <a:endParaRPr lang="zh-CN" altLang="en-US" sz="900" dirty="0">
                <a:solidFill>
                  <a:schemeClr val="bg1"/>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05C7876A-7441-4373-94B2-E3C3D490DB67}"/>
                </a:ext>
              </a:extLst>
            </p:cNvPr>
            <p:cNvSpPr/>
            <p:nvPr/>
          </p:nvSpPr>
          <p:spPr>
            <a:xfrm>
              <a:off x="7847860" y="3586577"/>
              <a:ext cx="168676" cy="4054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12D3398-ADDC-4A70-9960-F234AC16B4D8}"/>
                </a:ext>
              </a:extLst>
            </p:cNvPr>
            <p:cNvSpPr/>
            <p:nvPr/>
          </p:nvSpPr>
          <p:spPr>
            <a:xfrm>
              <a:off x="7608163" y="3670716"/>
              <a:ext cx="963227" cy="288000"/>
            </a:xfrm>
            <a:prstGeom prst="roundRect">
              <a:avLst/>
            </a:prstGeom>
            <a:solidFill>
              <a:schemeClr val="bg1"/>
            </a:solidFill>
            <a:ln w="12700">
              <a:solidFill>
                <a:srgbClr val="59662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dirty="0">
                  <a:solidFill>
                    <a:schemeClr val="accent3">
                      <a:lumMod val="50000"/>
                    </a:schemeClr>
                  </a:solidFill>
                  <a:latin typeface="微软雅黑" panose="020B0503020204020204" pitchFamily="34" charset="-122"/>
                  <a:ea typeface="微软雅黑" panose="020B0503020204020204" pitchFamily="34" charset="-122"/>
                  <a:cs typeface="Arial" panose="020B0604020202020204" pitchFamily="34" charset="0"/>
                </a:rPr>
                <a:t>集成电路产业</a:t>
              </a:r>
              <a:endParaRPr lang="en-US" altLang="zh-CN" sz="1000" dirty="0">
                <a:solidFill>
                  <a:schemeClr val="accent3">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000" dirty="0">
                  <a:solidFill>
                    <a:schemeClr val="accent3">
                      <a:lumMod val="50000"/>
                    </a:schemeClr>
                  </a:solidFill>
                  <a:latin typeface="微软雅黑" panose="020B0503020204020204" pitchFamily="34" charset="-122"/>
                  <a:ea typeface="微软雅黑" panose="020B0503020204020204" pitchFamily="34" charset="-122"/>
                  <a:cs typeface="Arial" panose="020B0604020202020204" pitchFamily="34" charset="0"/>
                </a:rPr>
                <a:t>技术讲座</a:t>
              </a:r>
              <a:r>
                <a:rPr lang="en-US" altLang="zh-CN" sz="1000" dirty="0">
                  <a:solidFill>
                    <a:schemeClr val="accent3">
                      <a:lumMod val="50000"/>
                    </a:schemeClr>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1000" dirty="0">
                <a:solidFill>
                  <a:schemeClr val="accent3">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2CD5A4F9-732E-4543-AE36-34EFCB7229CE}"/>
                </a:ext>
              </a:extLst>
            </p:cNvPr>
            <p:cNvSpPr/>
            <p:nvPr/>
          </p:nvSpPr>
          <p:spPr>
            <a:xfrm>
              <a:off x="7492753" y="3992008"/>
              <a:ext cx="355107" cy="4054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2AE01C9D-51B5-4D60-B445-4F4600064EA1}"/>
                </a:ext>
              </a:extLst>
            </p:cNvPr>
            <p:cNvSpPr/>
            <p:nvPr/>
          </p:nvSpPr>
          <p:spPr>
            <a:xfrm>
              <a:off x="7474998" y="3577699"/>
              <a:ext cx="537451" cy="674705"/>
            </a:xfrm>
            <a:custGeom>
              <a:avLst/>
              <a:gdLst>
                <a:gd name="connsiteX0" fmla="*/ 523783 w 537451"/>
                <a:gd name="connsiteY0" fmla="*/ 0 h 674703"/>
                <a:gd name="connsiteX1" fmla="*/ 523783 w 537451"/>
                <a:gd name="connsiteY1" fmla="*/ 53266 h 674703"/>
                <a:gd name="connsiteX2" fmla="*/ 381740 w 537451"/>
                <a:gd name="connsiteY2" fmla="*/ 53266 h 674703"/>
                <a:gd name="connsiteX3" fmla="*/ 106532 w 537451"/>
                <a:gd name="connsiteY3" fmla="*/ 71021 h 674703"/>
                <a:gd name="connsiteX4" fmla="*/ 62144 w 537451"/>
                <a:gd name="connsiteY4" fmla="*/ 328473 h 674703"/>
                <a:gd name="connsiteX5" fmla="*/ 71021 w 537451"/>
                <a:gd name="connsiteY5" fmla="*/ 612559 h 674703"/>
                <a:gd name="connsiteX6" fmla="*/ 0 w 537451"/>
                <a:gd name="connsiteY6" fmla="*/ 674703 h 674703"/>
                <a:gd name="connsiteX7" fmla="*/ 0 w 537451"/>
                <a:gd name="connsiteY7" fmla="*/ 674703 h 6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451" h="674703">
                  <a:moveTo>
                    <a:pt x="523783" y="0"/>
                  </a:moveTo>
                  <a:cubicBezTo>
                    <a:pt x="535620" y="22194"/>
                    <a:pt x="547457" y="44388"/>
                    <a:pt x="523783" y="53266"/>
                  </a:cubicBezTo>
                  <a:cubicBezTo>
                    <a:pt x="500109" y="62144"/>
                    <a:pt x="451282" y="50307"/>
                    <a:pt x="381740" y="53266"/>
                  </a:cubicBezTo>
                  <a:cubicBezTo>
                    <a:pt x="312198" y="56225"/>
                    <a:pt x="159798" y="25153"/>
                    <a:pt x="106532" y="71021"/>
                  </a:cubicBezTo>
                  <a:cubicBezTo>
                    <a:pt x="53266" y="116889"/>
                    <a:pt x="68063" y="238217"/>
                    <a:pt x="62144" y="328473"/>
                  </a:cubicBezTo>
                  <a:cubicBezTo>
                    <a:pt x="56225" y="418729"/>
                    <a:pt x="81378" y="554854"/>
                    <a:pt x="71021" y="612559"/>
                  </a:cubicBezTo>
                  <a:cubicBezTo>
                    <a:pt x="60664" y="670264"/>
                    <a:pt x="0" y="674703"/>
                    <a:pt x="0" y="674703"/>
                  </a:cubicBezTo>
                  <a:lnTo>
                    <a:pt x="0" y="674703"/>
                  </a:lnTo>
                </a:path>
              </a:pathLst>
            </a:cu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2FB1C87-52A2-412A-ABFD-6073539AFDEA}"/>
                </a:ext>
              </a:extLst>
            </p:cNvPr>
            <p:cNvSpPr/>
            <p:nvPr/>
          </p:nvSpPr>
          <p:spPr>
            <a:xfrm>
              <a:off x="7474998" y="2573784"/>
              <a:ext cx="1096392" cy="288000"/>
            </a:xfrm>
            <a:prstGeom prst="roundRect">
              <a:avLst/>
            </a:prstGeom>
            <a:solidFill>
              <a:schemeClr val="bg1"/>
            </a:solidFill>
            <a:ln w="12700">
              <a:solidFill>
                <a:srgbClr val="59662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dirty="0">
                  <a:solidFill>
                    <a:schemeClr val="accent3">
                      <a:lumMod val="50000"/>
                    </a:schemeClr>
                  </a:solidFill>
                  <a:latin typeface="微软雅黑" panose="020B0503020204020204" pitchFamily="34" charset="-122"/>
                  <a:ea typeface="微软雅黑" panose="020B0503020204020204" pitchFamily="34" charset="-122"/>
                  <a:cs typeface="Arial" panose="020B0604020202020204" pitchFamily="34" charset="0"/>
                </a:rPr>
                <a:t>量子信息基础</a:t>
              </a:r>
              <a:r>
                <a:rPr lang="en-US" altLang="zh-CN" sz="1000" dirty="0">
                  <a:solidFill>
                    <a:schemeClr val="accent3">
                      <a:lumMod val="50000"/>
                    </a:schemeClr>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1000" dirty="0">
                <a:solidFill>
                  <a:schemeClr val="accent3">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6" name="图片 25">
              <a:extLst>
                <a:ext uri="{FF2B5EF4-FFF2-40B4-BE49-F238E27FC236}">
                  <a16:creationId xmlns:a16="http://schemas.microsoft.com/office/drawing/2014/main" id="{F2AB7A6A-26B9-4F15-8509-D0D82359FCA4}"/>
                </a:ext>
              </a:extLst>
            </p:cNvPr>
            <p:cNvPicPr>
              <a:picLocks noChangeAspect="1"/>
            </p:cNvPicPr>
            <p:nvPr/>
          </p:nvPicPr>
          <p:blipFill rotWithShape="1">
            <a:blip r:embed="rId2" cstate="print">
              <a:clrChange>
                <a:clrFrom>
                  <a:srgbClr val="EEEFEF"/>
                </a:clrFrom>
                <a:clrTo>
                  <a:srgbClr val="EEEFEF">
                    <a:alpha val="0"/>
                  </a:srgbClr>
                </a:clrTo>
              </a:clrChange>
              <a:extLst>
                <a:ext uri="{28A0092B-C50C-407E-A947-70E740481C1C}">
                  <a14:useLocalDpi xmlns:a14="http://schemas.microsoft.com/office/drawing/2010/main" val="0"/>
                </a:ext>
              </a:extLst>
            </a:blip>
            <a:srcRect l="85058" t="44213" r="170" b="24379"/>
            <a:stretch/>
          </p:blipFill>
          <p:spPr>
            <a:xfrm>
              <a:off x="10068829" y="3468565"/>
              <a:ext cx="1668902" cy="1612120"/>
            </a:xfrm>
            <a:prstGeom prst="rect">
              <a:avLst/>
            </a:prstGeom>
          </p:spPr>
        </p:pic>
        <p:sp>
          <p:nvSpPr>
            <p:cNvPr id="27" name="文本框 26">
              <a:extLst>
                <a:ext uri="{FF2B5EF4-FFF2-40B4-BE49-F238E27FC236}">
                  <a16:creationId xmlns:a16="http://schemas.microsoft.com/office/drawing/2014/main" id="{18A941E9-A8E4-43AE-A2F9-31B0F666C5A0}"/>
                </a:ext>
              </a:extLst>
            </p:cNvPr>
            <p:cNvSpPr txBox="1"/>
            <p:nvPr/>
          </p:nvSpPr>
          <p:spPr>
            <a:xfrm>
              <a:off x="10124271" y="5076590"/>
              <a:ext cx="1301287" cy="153888"/>
            </a:xfrm>
            <a:prstGeom prst="rect">
              <a:avLst/>
            </a:prstGeom>
            <a:solidFill>
              <a:schemeClr val="bg1"/>
            </a:solidFill>
          </p:spPr>
          <p:txBody>
            <a:bodyPr wrap="square" lIns="0" tIns="0" rIns="0" bIns="0" rtlCol="0">
              <a:spAutoFit/>
            </a:bodyPr>
            <a:lstStyle/>
            <a:p>
              <a:r>
                <a:rPr lang="zh-CN" altLang="en-US" sz="1000" b="1" i="1" dirty="0">
                  <a:solidFill>
                    <a:schemeClr val="accent3">
                      <a:lumMod val="50000"/>
                    </a:schemeClr>
                  </a:solidFill>
                  <a:latin typeface="微软雅黑 Light" panose="020B0502040204020203" pitchFamily="34" charset="-122"/>
                  <a:ea typeface="微软雅黑 Light" panose="020B0502040204020203" pitchFamily="34" charset="-122"/>
                </a:rPr>
                <a:t>光纤通信与网络</a:t>
              </a:r>
            </a:p>
          </p:txBody>
        </p:sp>
        <p:sp>
          <p:nvSpPr>
            <p:cNvPr id="28" name="文本框 27">
              <a:extLst>
                <a:ext uri="{FF2B5EF4-FFF2-40B4-BE49-F238E27FC236}">
                  <a16:creationId xmlns:a16="http://schemas.microsoft.com/office/drawing/2014/main" id="{1B65B3A5-E9F7-4C2C-946C-2873B13FC06B}"/>
                </a:ext>
              </a:extLst>
            </p:cNvPr>
            <p:cNvSpPr txBox="1"/>
            <p:nvPr/>
          </p:nvSpPr>
          <p:spPr>
            <a:xfrm>
              <a:off x="11050956" y="2189181"/>
              <a:ext cx="252000" cy="153888"/>
            </a:xfrm>
            <a:prstGeom prst="rect">
              <a:avLst/>
            </a:prstGeom>
            <a:solidFill>
              <a:schemeClr val="bg1"/>
            </a:solidFill>
          </p:spPr>
          <p:txBody>
            <a:bodyPr wrap="square" lIns="0" tIns="0" rIns="0" bIns="0" rtlCol="0">
              <a:spAutoFit/>
            </a:bodyPr>
            <a:lstStyle/>
            <a:p>
              <a:r>
                <a:rPr lang="en-US" altLang="zh-CN" sz="1000" b="1" i="1" dirty="0">
                  <a:solidFill>
                    <a:schemeClr val="accent3">
                      <a:lumMod val="50000"/>
                    </a:schemeClr>
                  </a:solidFill>
                  <a:latin typeface="Arial" panose="020B0604020202020204" pitchFamily="34" charset="0"/>
                  <a:ea typeface="微软雅黑 Light" panose="020B0502040204020203" pitchFamily="34" charset="-122"/>
                  <a:cs typeface="Arial" panose="020B0604020202020204" pitchFamily="34" charset="0"/>
                </a:rPr>
                <a:t>18.5</a:t>
              </a:r>
              <a:endParaRPr lang="zh-CN" altLang="en-US" sz="1000" b="1" i="1" dirty="0">
                <a:solidFill>
                  <a:schemeClr val="accent3">
                    <a:lumMod val="50000"/>
                  </a:schemeClr>
                </a:solidFill>
                <a:latin typeface="Arial" panose="020B0604020202020204" pitchFamily="34" charset="0"/>
                <a:ea typeface="微软雅黑 Light" panose="020B0502040204020203" pitchFamily="34" charset="-122"/>
                <a:cs typeface="Arial" panose="020B0604020202020204" pitchFamily="34" charset="0"/>
              </a:endParaRPr>
            </a:p>
          </p:txBody>
        </p:sp>
      </p:grpSp>
    </p:spTree>
    <p:extLst>
      <p:ext uri="{BB962C8B-B14F-4D97-AF65-F5344CB8AC3E}">
        <p14:creationId xmlns:p14="http://schemas.microsoft.com/office/powerpoint/2010/main" val="250975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实验实践教学环节</a:t>
            </a:r>
            <a:endParaRPr lang="zh-CN" altLang="en-US" dirty="0"/>
          </a:p>
        </p:txBody>
      </p:sp>
      <p:sp>
        <p:nvSpPr>
          <p:cNvPr id="3" name="内容占位符 2"/>
          <p:cNvSpPr>
            <a:spLocks noGrp="1"/>
          </p:cNvSpPr>
          <p:nvPr>
            <p:ph idx="1"/>
          </p:nvPr>
        </p:nvSpPr>
        <p:spPr/>
        <p:txBody>
          <a:bodyPr/>
          <a:lstStyle/>
          <a:p>
            <a:r>
              <a:rPr lang="zh-CN" altLang="en-US" dirty="0"/>
              <a:t>大一暑期，</a:t>
            </a:r>
            <a:r>
              <a:rPr lang="en-US" altLang="zh-CN" dirty="0"/>
              <a:t>2</a:t>
            </a:r>
            <a:r>
              <a:rPr lang="zh-CN" altLang="en-US" dirty="0"/>
              <a:t>学分</a:t>
            </a:r>
            <a:endParaRPr lang="en-US" altLang="zh-CN" dirty="0"/>
          </a:p>
          <a:p>
            <a:pPr lvl="1"/>
            <a:r>
              <a:rPr lang="zh-CN" altLang="en-US" dirty="0"/>
              <a:t>认识实习，</a:t>
            </a:r>
            <a:r>
              <a:rPr lang="en-US" altLang="zh-CN" dirty="0"/>
              <a:t>2</a:t>
            </a:r>
            <a:r>
              <a:rPr lang="zh-CN" altLang="en-US" dirty="0"/>
              <a:t>周</a:t>
            </a:r>
            <a:endParaRPr lang="en-US" altLang="zh-CN" dirty="0"/>
          </a:p>
          <a:p>
            <a:r>
              <a:rPr lang="zh-CN" altLang="en-US" dirty="0"/>
              <a:t>大二暑期，</a:t>
            </a:r>
            <a:r>
              <a:rPr lang="en-US" altLang="zh-CN" dirty="0"/>
              <a:t>2</a:t>
            </a:r>
            <a:r>
              <a:rPr lang="zh-CN" altLang="en-US" dirty="0"/>
              <a:t>学分</a:t>
            </a:r>
            <a:endParaRPr lang="en-US" altLang="zh-CN" dirty="0"/>
          </a:p>
          <a:p>
            <a:pPr lvl="1"/>
            <a:r>
              <a:rPr lang="zh-CN" altLang="en-US" dirty="0"/>
              <a:t>专业实习，</a:t>
            </a:r>
            <a:r>
              <a:rPr lang="en-US" altLang="zh-CN" dirty="0"/>
              <a:t>4</a:t>
            </a:r>
            <a:r>
              <a:rPr lang="zh-CN" altLang="en-US" dirty="0"/>
              <a:t>周</a:t>
            </a:r>
            <a:endParaRPr lang="en-US" altLang="zh-CN" dirty="0"/>
          </a:p>
          <a:p>
            <a:pPr lvl="1"/>
            <a:r>
              <a:rPr lang="zh-CN" altLang="en-US" dirty="0"/>
              <a:t>电子电路系统综合实验，</a:t>
            </a:r>
            <a:r>
              <a:rPr lang="en-US" altLang="zh-CN" dirty="0"/>
              <a:t>2</a:t>
            </a:r>
            <a:r>
              <a:rPr lang="zh-CN" altLang="en-US" dirty="0"/>
              <a:t>周</a:t>
            </a:r>
          </a:p>
          <a:p>
            <a:pPr lvl="1"/>
            <a:r>
              <a:rPr lang="zh-CN" altLang="en-US" dirty="0"/>
              <a:t>智能移动系统设计实验，</a:t>
            </a:r>
            <a:r>
              <a:rPr lang="en-US" altLang="zh-CN" dirty="0"/>
              <a:t>2</a:t>
            </a:r>
            <a:r>
              <a:rPr lang="zh-CN" altLang="en-US" dirty="0"/>
              <a:t>周</a:t>
            </a:r>
            <a:endParaRPr lang="en-US" altLang="zh-CN" dirty="0"/>
          </a:p>
          <a:p>
            <a:pPr lvl="1"/>
            <a:r>
              <a:rPr lang="zh-CN" altLang="en-US" dirty="0"/>
              <a:t>信息电子产品创新创业实践</a:t>
            </a:r>
            <a:r>
              <a:rPr lang="en-US" altLang="zh-CN" dirty="0"/>
              <a:t>Ⅰ</a:t>
            </a:r>
            <a:r>
              <a:rPr lang="zh-CN" altLang="en-US" dirty="0"/>
              <a:t>，</a:t>
            </a:r>
            <a:r>
              <a:rPr lang="en-US" altLang="zh-CN" dirty="0"/>
              <a:t>2 </a:t>
            </a:r>
            <a:r>
              <a:rPr lang="zh-CN" altLang="en-US" dirty="0"/>
              <a:t>周</a:t>
            </a:r>
            <a:endParaRPr lang="en-US" altLang="zh-CN" dirty="0"/>
          </a:p>
        </p:txBody>
      </p:sp>
      <p:sp>
        <p:nvSpPr>
          <p:cNvPr id="7" name="内容占位符 2"/>
          <p:cNvSpPr txBox="1">
            <a:spLocks/>
          </p:cNvSpPr>
          <p:nvPr/>
        </p:nvSpPr>
        <p:spPr>
          <a:xfrm>
            <a:off x="5118855" y="1433016"/>
            <a:ext cx="6228018" cy="4272153"/>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大三暑期</a:t>
            </a:r>
            <a:endParaRPr lang="en-US" altLang="zh-CN" dirty="0"/>
          </a:p>
          <a:p>
            <a:pPr lvl="1"/>
            <a:r>
              <a:rPr lang="zh-CN" altLang="en-US" dirty="0">
                <a:solidFill>
                  <a:srgbClr val="0070C0"/>
                </a:solidFill>
              </a:rPr>
              <a:t>电子科学与技术 </a:t>
            </a:r>
            <a:r>
              <a:rPr lang="en-US" altLang="zh-CN" dirty="0"/>
              <a:t>&amp; </a:t>
            </a:r>
            <a:r>
              <a:rPr lang="zh-CN" altLang="en-US" dirty="0">
                <a:solidFill>
                  <a:schemeClr val="accent6">
                    <a:lumMod val="50000"/>
                  </a:schemeClr>
                </a:solidFill>
              </a:rPr>
              <a:t>信息工程，</a:t>
            </a:r>
            <a:r>
              <a:rPr lang="en-US" altLang="zh-CN" dirty="0"/>
              <a:t>2</a:t>
            </a:r>
            <a:r>
              <a:rPr lang="zh-CN" altLang="en-US" dirty="0"/>
              <a:t>学分</a:t>
            </a:r>
            <a:r>
              <a:rPr lang="en-US" altLang="zh-CN" dirty="0"/>
              <a:t>2</a:t>
            </a:r>
            <a:r>
              <a:rPr lang="zh-CN" altLang="en-US" dirty="0"/>
              <a:t>周</a:t>
            </a:r>
            <a:r>
              <a:rPr lang="zh-CN" altLang="en-US" dirty="0">
                <a:solidFill>
                  <a:schemeClr val="tx1">
                    <a:lumMod val="75000"/>
                    <a:lumOff val="25000"/>
                  </a:schemeClr>
                </a:solidFill>
              </a:rPr>
              <a:t>，以下选一：</a:t>
            </a:r>
            <a:endParaRPr lang="zh-CN" altLang="en-US" dirty="0">
              <a:solidFill>
                <a:schemeClr val="accent6">
                  <a:lumMod val="50000"/>
                </a:schemeClr>
              </a:solidFill>
            </a:endParaRPr>
          </a:p>
          <a:p>
            <a:pPr lvl="2"/>
            <a:r>
              <a:rPr lang="zh-CN" altLang="en-US" sz="1800" dirty="0"/>
              <a:t>项目实习</a:t>
            </a:r>
            <a:endParaRPr lang="en-US" altLang="zh-CN" sz="1800" dirty="0"/>
          </a:p>
          <a:p>
            <a:pPr lvl="2"/>
            <a:r>
              <a:rPr lang="zh-CN" altLang="en-US" sz="1800" dirty="0"/>
              <a:t>电子系统创新设计高级实验</a:t>
            </a:r>
          </a:p>
          <a:p>
            <a:pPr lvl="2"/>
            <a:r>
              <a:rPr lang="zh-CN" altLang="en-US" sz="1800" dirty="0"/>
              <a:t>高级数字系统设计实验              </a:t>
            </a:r>
            <a:endParaRPr lang="en-US" altLang="zh-CN" sz="1800" dirty="0"/>
          </a:p>
          <a:p>
            <a:pPr lvl="2"/>
            <a:r>
              <a:rPr lang="zh-CN" altLang="en-US" sz="1800" dirty="0"/>
              <a:t>算法设计实验</a:t>
            </a:r>
            <a:endParaRPr lang="en-US" altLang="zh-CN" sz="1800" dirty="0"/>
          </a:p>
          <a:p>
            <a:pPr lvl="1">
              <a:spcBef>
                <a:spcPts val="600"/>
              </a:spcBef>
            </a:pPr>
            <a:r>
              <a:rPr lang="zh-CN" altLang="en-US" dirty="0">
                <a:solidFill>
                  <a:srgbClr val="7030A0"/>
                </a:solidFill>
              </a:rPr>
              <a:t>微电子科学与工程，</a:t>
            </a:r>
            <a:r>
              <a:rPr lang="en-US" altLang="zh-CN" dirty="0"/>
              <a:t>3</a:t>
            </a:r>
            <a:r>
              <a:rPr lang="zh-CN" altLang="en-US" dirty="0"/>
              <a:t>学分</a:t>
            </a:r>
            <a:r>
              <a:rPr lang="en-US" altLang="zh-CN" dirty="0"/>
              <a:t>3</a:t>
            </a:r>
            <a:r>
              <a:rPr lang="zh-CN" altLang="en-US" dirty="0"/>
              <a:t>周，</a:t>
            </a:r>
            <a:r>
              <a:rPr lang="zh-CN" altLang="en-US" dirty="0">
                <a:solidFill>
                  <a:schemeClr val="tx1">
                    <a:lumMod val="75000"/>
                    <a:lumOff val="25000"/>
                  </a:schemeClr>
                </a:solidFill>
              </a:rPr>
              <a:t>以下选一：</a:t>
            </a:r>
            <a:endParaRPr lang="en-US" altLang="zh-CN" dirty="0">
              <a:solidFill>
                <a:srgbClr val="7030A0"/>
              </a:solidFill>
            </a:endParaRPr>
          </a:p>
          <a:p>
            <a:pPr lvl="2"/>
            <a:r>
              <a:rPr lang="zh-CN" altLang="en-US" sz="1800" dirty="0"/>
              <a:t>片上系统实验</a:t>
            </a:r>
            <a:endParaRPr lang="en-US" altLang="zh-CN" sz="1800" dirty="0"/>
          </a:p>
          <a:p>
            <a:pPr lvl="2"/>
            <a:r>
              <a:rPr lang="zh-CN" altLang="en-US" sz="1800" dirty="0"/>
              <a:t>集成电路版图与射频</a:t>
            </a:r>
            <a:r>
              <a:rPr lang="en-US" altLang="zh-CN" sz="1800" dirty="0"/>
              <a:t>IC</a:t>
            </a:r>
            <a:r>
              <a:rPr lang="zh-CN" altLang="en-US" sz="1800" dirty="0"/>
              <a:t>实习</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7737" y="4851400"/>
            <a:ext cx="2124656" cy="1416436"/>
          </a:xfrm>
          <a:prstGeom prst="rect">
            <a:avLst/>
          </a:prstGeom>
        </p:spPr>
      </p:pic>
    </p:spTree>
    <p:extLst>
      <p:ext uri="{BB962C8B-B14F-4D97-AF65-F5344CB8AC3E}">
        <p14:creationId xmlns:p14="http://schemas.microsoft.com/office/powerpoint/2010/main" val="64186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综合性实验课程 </a:t>
            </a:r>
            <a:r>
              <a:rPr lang="en-US" altLang="zh-CN" sz="2000" dirty="0"/>
              <a:t>(</a:t>
            </a:r>
            <a:r>
              <a:rPr lang="zh-CN" altLang="en-US" sz="2000" dirty="0">
                <a:solidFill>
                  <a:srgbClr val="0070C0"/>
                </a:solidFill>
              </a:rPr>
              <a:t>电子科学与技术 </a:t>
            </a:r>
            <a:r>
              <a:rPr lang="en-US" altLang="zh-CN" sz="2000" dirty="0"/>
              <a:t>&amp; </a:t>
            </a:r>
            <a:r>
              <a:rPr lang="zh-CN" altLang="en-US" sz="2000" dirty="0">
                <a:solidFill>
                  <a:schemeClr val="accent6">
                    <a:lumMod val="50000"/>
                  </a:schemeClr>
                </a:solidFill>
              </a:rPr>
              <a:t>信息工程</a:t>
            </a:r>
            <a:r>
              <a:rPr lang="en-US" altLang="zh-CN" sz="2000" dirty="0"/>
              <a:t>) </a:t>
            </a:r>
            <a:endParaRPr lang="zh-CN" altLang="en-US" sz="2000" dirty="0"/>
          </a:p>
        </p:txBody>
      </p:sp>
      <p:sp>
        <p:nvSpPr>
          <p:cNvPr id="3" name="内容占位符 2"/>
          <p:cNvSpPr>
            <a:spLocks noGrp="1"/>
          </p:cNvSpPr>
          <p:nvPr>
            <p:ph idx="1"/>
          </p:nvPr>
        </p:nvSpPr>
        <p:spPr>
          <a:xfrm>
            <a:off x="5474438" y="1616158"/>
            <a:ext cx="4448239" cy="3397612"/>
          </a:xfrm>
        </p:spPr>
        <p:txBody>
          <a:bodyPr/>
          <a:lstStyle/>
          <a:p>
            <a:pPr marL="0" indent="0">
              <a:lnSpc>
                <a:spcPct val="125000"/>
              </a:lnSpc>
              <a:buNone/>
            </a:pPr>
            <a:r>
              <a:rPr lang="zh-CN" altLang="en-US" dirty="0">
                <a:solidFill>
                  <a:schemeClr val="tx1">
                    <a:lumMod val="75000"/>
                    <a:lumOff val="25000"/>
                  </a:schemeClr>
                </a:solidFill>
              </a:rPr>
              <a:t>电子产品策划与设计</a:t>
            </a:r>
            <a:r>
              <a:rPr lang="en-US" altLang="zh-CN" dirty="0">
                <a:solidFill>
                  <a:schemeClr val="tx1">
                    <a:lumMod val="75000"/>
                    <a:lumOff val="25000"/>
                  </a:schemeClr>
                </a:solidFill>
              </a:rPr>
              <a:t>II</a:t>
            </a:r>
            <a:endParaRPr lang="zh-CN" altLang="en-US" dirty="0">
              <a:solidFill>
                <a:schemeClr val="tx1">
                  <a:lumMod val="75000"/>
                  <a:lumOff val="25000"/>
                </a:schemeClr>
              </a:solidFill>
            </a:endParaRPr>
          </a:p>
          <a:p>
            <a:pPr marL="0" indent="0">
              <a:lnSpc>
                <a:spcPct val="125000"/>
              </a:lnSpc>
              <a:buNone/>
            </a:pPr>
            <a:r>
              <a:rPr lang="zh-CN" altLang="en-US" dirty="0">
                <a:solidFill>
                  <a:schemeClr val="tx1">
                    <a:lumMod val="75000"/>
                    <a:lumOff val="25000"/>
                  </a:schemeClr>
                </a:solidFill>
                <a:latin typeface="微软雅黑" panose="020B0503020204020204" pitchFamily="34" charset="-122"/>
              </a:rPr>
              <a:t>光电信息处理综合实验</a:t>
            </a:r>
          </a:p>
          <a:p>
            <a:pPr marL="0" indent="0">
              <a:lnSpc>
                <a:spcPct val="125000"/>
              </a:lnSpc>
              <a:buNone/>
            </a:pPr>
            <a:r>
              <a:rPr lang="zh-CN" altLang="en-US" dirty="0">
                <a:solidFill>
                  <a:schemeClr val="tx1">
                    <a:lumMod val="75000"/>
                    <a:lumOff val="25000"/>
                  </a:schemeClr>
                </a:solidFill>
                <a:latin typeface="微软雅黑" panose="020B0503020204020204" pitchFamily="34" charset="-122"/>
              </a:rPr>
              <a:t>电子系统设计与综合实验</a:t>
            </a:r>
            <a:endParaRPr lang="en-US" altLang="zh-CN" dirty="0">
              <a:solidFill>
                <a:schemeClr val="tx1">
                  <a:lumMod val="75000"/>
                  <a:lumOff val="25000"/>
                </a:schemeClr>
              </a:solidFill>
              <a:latin typeface="微软雅黑" panose="020B0503020204020204" pitchFamily="34" charset="-122"/>
            </a:endParaRPr>
          </a:p>
          <a:p>
            <a:pPr marL="0" indent="0">
              <a:lnSpc>
                <a:spcPct val="125000"/>
              </a:lnSpc>
              <a:buNone/>
            </a:pPr>
            <a:r>
              <a:rPr lang="zh-CN" altLang="en-US" dirty="0">
                <a:solidFill>
                  <a:schemeClr val="tx1">
                    <a:lumMod val="75000"/>
                    <a:lumOff val="25000"/>
                  </a:schemeClr>
                </a:solidFill>
                <a:latin typeface="微软雅黑" panose="020B0503020204020204" pitchFamily="34" charset="-122"/>
              </a:rPr>
              <a:t>信息电子产品创新创业实践</a:t>
            </a:r>
            <a:r>
              <a:rPr lang="en-US" altLang="zh-CN" dirty="0">
                <a:solidFill>
                  <a:schemeClr val="tx1">
                    <a:lumMod val="75000"/>
                    <a:lumOff val="25000"/>
                  </a:schemeClr>
                </a:solidFill>
                <a:latin typeface="微软雅黑" panose="020B0503020204020204" pitchFamily="34" charset="-122"/>
              </a:rPr>
              <a:t>Ⅲ</a:t>
            </a:r>
          </a:p>
          <a:p>
            <a:pPr marL="0" indent="0">
              <a:lnSpc>
                <a:spcPct val="125000"/>
              </a:lnSpc>
              <a:buNone/>
            </a:pPr>
            <a:r>
              <a:rPr lang="zh-CN" altLang="en-US" dirty="0">
                <a:solidFill>
                  <a:schemeClr val="tx1">
                    <a:lumMod val="75000"/>
                    <a:lumOff val="25000"/>
                  </a:schemeClr>
                </a:solidFill>
                <a:latin typeface="微软雅黑" panose="020B0503020204020204" pitchFamily="34" charset="-122"/>
              </a:rPr>
              <a:t>射频电路与系统设计实验</a:t>
            </a:r>
          </a:p>
          <a:p>
            <a:pPr marL="0" indent="0">
              <a:lnSpc>
                <a:spcPct val="125000"/>
              </a:lnSpc>
              <a:buNone/>
            </a:pPr>
            <a:r>
              <a:rPr lang="zh-CN" altLang="en-US" dirty="0">
                <a:solidFill>
                  <a:schemeClr val="tx1">
                    <a:lumMod val="75000"/>
                    <a:lumOff val="25000"/>
                  </a:schemeClr>
                </a:solidFill>
                <a:latin typeface="微软雅黑" panose="020B0503020204020204" pitchFamily="34" charset="-122"/>
              </a:rPr>
              <a:t>数字信号处理综合实验</a:t>
            </a:r>
          </a:p>
          <a:p>
            <a:pPr marL="0" indent="0">
              <a:lnSpc>
                <a:spcPct val="125000"/>
              </a:lnSpc>
              <a:buNone/>
            </a:pPr>
            <a:r>
              <a:rPr lang="zh-CN" altLang="en-US" dirty="0">
                <a:solidFill>
                  <a:schemeClr val="tx1">
                    <a:lumMod val="75000"/>
                    <a:lumOff val="25000"/>
                  </a:schemeClr>
                </a:solidFill>
                <a:latin typeface="微软雅黑" panose="020B0503020204020204" pitchFamily="34" charset="-122"/>
              </a:rPr>
              <a:t>现代移动通信与物联网综合系统实验</a:t>
            </a:r>
            <a:endParaRPr lang="en-US" altLang="zh-CN" dirty="0">
              <a:solidFill>
                <a:schemeClr val="tx1">
                  <a:lumMod val="75000"/>
                  <a:lumOff val="25000"/>
                </a:schemeClr>
              </a:solidFill>
              <a:latin typeface="微软雅黑" panose="020B0503020204020204" pitchFamily="34" charset="-122"/>
            </a:endParaRPr>
          </a:p>
        </p:txBody>
      </p:sp>
      <p:sp>
        <p:nvSpPr>
          <p:cNvPr id="4" name="文本框 6"/>
          <p:cNvSpPr txBox="1"/>
          <p:nvPr/>
        </p:nvSpPr>
        <p:spPr>
          <a:xfrm>
            <a:off x="2270774" y="3866231"/>
            <a:ext cx="2694019" cy="453457"/>
          </a:xfrm>
          <a:prstGeom prst="rect">
            <a:avLst/>
          </a:prstGeom>
          <a:noFill/>
          <a:ln w="19050" cmpd="sng">
            <a:noFill/>
          </a:ln>
        </p:spPr>
        <p:txBody>
          <a:bodyPr wrap="square" rtlCol="0">
            <a:spAutoFit/>
          </a:bodyPr>
          <a:lstStyle/>
          <a:p>
            <a:pPr algn="r">
              <a:lnSpc>
                <a:spcPct val="130000"/>
              </a:lnSpc>
            </a:pPr>
            <a:r>
              <a:rPr lang="zh-CN" altLang="en-US" sz="2000" b="1" dirty="0">
                <a:solidFill>
                  <a:schemeClr val="tx1">
                    <a:lumMod val="50000"/>
                    <a:lumOff val="50000"/>
                  </a:schemeClr>
                </a:solidFill>
                <a:latin typeface="微软雅黑"/>
                <a:ea typeface="微软雅黑"/>
                <a:cs typeface="微软雅黑"/>
              </a:rPr>
              <a:t>（需选修 </a:t>
            </a:r>
            <a:r>
              <a:rPr lang="en-US" altLang="zh-CN" sz="2000" b="1" dirty="0">
                <a:solidFill>
                  <a:schemeClr val="tx1">
                    <a:lumMod val="50000"/>
                    <a:lumOff val="50000"/>
                  </a:schemeClr>
                </a:solidFill>
                <a:latin typeface="微软雅黑"/>
                <a:ea typeface="微软雅黑"/>
                <a:cs typeface="微软雅黑"/>
              </a:rPr>
              <a:t>1 </a:t>
            </a:r>
            <a:r>
              <a:rPr lang="zh-CN" altLang="en-US" sz="2000" b="1" dirty="0">
                <a:solidFill>
                  <a:schemeClr val="tx1">
                    <a:lumMod val="50000"/>
                    <a:lumOff val="50000"/>
                  </a:schemeClr>
                </a:solidFill>
                <a:latin typeface="微软雅黑"/>
                <a:ea typeface="微软雅黑"/>
                <a:cs typeface="微软雅黑"/>
              </a:rPr>
              <a:t>门，</a:t>
            </a:r>
            <a:r>
              <a:rPr lang="en-US" altLang="zh-CN" sz="2000" b="1" dirty="0">
                <a:solidFill>
                  <a:schemeClr val="tx1">
                    <a:lumMod val="50000"/>
                    <a:lumOff val="50000"/>
                  </a:schemeClr>
                </a:solidFill>
                <a:latin typeface="微软雅黑"/>
                <a:ea typeface="微软雅黑"/>
                <a:cs typeface="微软雅黑"/>
              </a:rPr>
              <a:t>2</a:t>
            </a:r>
            <a:r>
              <a:rPr lang="zh-CN" altLang="en-US" sz="2000" b="1" dirty="0">
                <a:solidFill>
                  <a:schemeClr val="tx1">
                    <a:lumMod val="50000"/>
                    <a:lumOff val="50000"/>
                  </a:schemeClr>
                </a:solidFill>
                <a:latin typeface="微软雅黑"/>
                <a:ea typeface="微软雅黑"/>
                <a:cs typeface="微软雅黑"/>
              </a:rPr>
              <a:t>学分）</a:t>
            </a:r>
            <a:endParaRPr kumimoji="1" lang="zh-CN" altLang="en-US" sz="2000" b="1" dirty="0">
              <a:solidFill>
                <a:schemeClr val="tx1">
                  <a:lumMod val="50000"/>
                  <a:lumOff val="50000"/>
                </a:schemeClr>
              </a:solidFill>
              <a:latin typeface="微软雅黑"/>
              <a:ea typeface="微软雅黑"/>
              <a:cs typeface="微软雅黑"/>
            </a:endParaRPr>
          </a:p>
        </p:txBody>
      </p:sp>
      <p:sp>
        <p:nvSpPr>
          <p:cNvPr id="9" name="左大括号 8"/>
          <p:cNvSpPr/>
          <p:nvPr/>
        </p:nvSpPr>
        <p:spPr>
          <a:xfrm>
            <a:off x="5059297" y="1794691"/>
            <a:ext cx="415141" cy="3115454"/>
          </a:xfrm>
          <a:prstGeom prst="leftBrace">
            <a:avLst>
              <a:gd name="adj1" fmla="val 65941"/>
              <a:gd name="adj2" fmla="val 51538"/>
            </a:avLst>
          </a:prstGeom>
          <a:noFill/>
          <a:ln w="28575" cap="flat" cmpd="sng" algn="ctr">
            <a:solidFill>
              <a:schemeClr val="bg1">
                <a:lumMod val="50000"/>
              </a:schemeClr>
            </a:solidFill>
            <a:prstDash val="solid"/>
            <a:miter lim="800000"/>
          </a:ln>
          <a:effectLst/>
        </p:spPr>
        <p:txBody>
          <a:bodyPr rtlCol="0" anchor="ctr"/>
          <a:lstStyle/>
          <a:p>
            <a:pPr algn="ctr">
              <a:defRPr/>
            </a:pPr>
            <a:endParaRPr lang="zh-CN" altLang="en-US" kern="0">
              <a:solidFill>
                <a:prstClr val="black"/>
              </a:solidFill>
              <a:latin typeface="Segoe UI"/>
            </a:endParaRPr>
          </a:p>
        </p:txBody>
      </p:sp>
      <p:sp>
        <p:nvSpPr>
          <p:cNvPr id="10" name="文本框 9"/>
          <p:cNvSpPr txBox="1"/>
          <p:nvPr/>
        </p:nvSpPr>
        <p:spPr>
          <a:xfrm>
            <a:off x="2778742" y="2807121"/>
            <a:ext cx="1980029" cy="397864"/>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电子科学与技术</a:t>
            </a:r>
          </a:p>
        </p:txBody>
      </p:sp>
      <p:sp>
        <p:nvSpPr>
          <p:cNvPr id="11" name="文本框 10"/>
          <p:cNvSpPr txBox="1"/>
          <p:nvPr/>
        </p:nvSpPr>
        <p:spPr>
          <a:xfrm>
            <a:off x="2778741" y="3314964"/>
            <a:ext cx="1210588" cy="400110"/>
          </a:xfrm>
          <a:prstGeom prst="rect">
            <a:avLst/>
          </a:prstGeom>
          <a:noFill/>
        </p:spPr>
        <p:txBody>
          <a:bodyPr wrap="none" rtlCol="0">
            <a:spAutoFit/>
          </a:bodyPr>
          <a:lstStyle/>
          <a:p>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信息工程</a:t>
            </a:r>
          </a:p>
        </p:txBody>
      </p:sp>
      <p:sp>
        <p:nvSpPr>
          <p:cNvPr id="12" name="文本框 6"/>
          <p:cNvSpPr txBox="1"/>
          <p:nvPr/>
        </p:nvSpPr>
        <p:spPr>
          <a:xfrm>
            <a:off x="685800" y="5566213"/>
            <a:ext cx="10287000" cy="453457"/>
          </a:xfrm>
          <a:prstGeom prst="rect">
            <a:avLst/>
          </a:prstGeom>
          <a:noFill/>
          <a:ln w="19050" cmpd="sng">
            <a:noFill/>
          </a:ln>
        </p:spPr>
        <p:txBody>
          <a:bodyPr wrap="square" rtlCol="0">
            <a:spAutoFit/>
          </a:bodyPr>
          <a:lstStyle/>
          <a:p>
            <a:pPr marL="342900" indent="-342900">
              <a:lnSpc>
                <a:spcPct val="130000"/>
              </a:lnSpc>
              <a:buFont typeface="Wingdings" panose="05000000000000000000" pitchFamily="2" charset="2"/>
              <a:buChar char="v"/>
            </a:pPr>
            <a:r>
              <a:rPr lang="zh-CN" altLang="zh-CN" sz="2000" b="1" dirty="0">
                <a:solidFill>
                  <a:schemeClr val="tx1">
                    <a:lumMod val="75000"/>
                    <a:lumOff val="25000"/>
                  </a:schemeClr>
                </a:solidFill>
                <a:latin typeface="微软雅黑"/>
                <a:ea typeface="微软雅黑"/>
                <a:cs typeface="微软雅黑"/>
              </a:rPr>
              <a:t>设计类和探究类实验课程</a:t>
            </a:r>
            <a:r>
              <a:rPr lang="zh-CN" altLang="en-US" sz="2000" b="1" dirty="0">
                <a:solidFill>
                  <a:schemeClr val="tx1">
                    <a:lumMod val="75000"/>
                    <a:lumOff val="25000"/>
                  </a:schemeClr>
                </a:solidFill>
                <a:latin typeface="微软雅黑"/>
                <a:ea typeface="微软雅黑"/>
                <a:cs typeface="微软雅黑"/>
              </a:rPr>
              <a:t>。</a:t>
            </a:r>
            <a:r>
              <a:rPr lang="zh-CN" altLang="zh-CN" sz="2000" b="1" dirty="0">
                <a:solidFill>
                  <a:schemeClr val="tx1">
                    <a:lumMod val="75000"/>
                    <a:lumOff val="25000"/>
                  </a:schemeClr>
                </a:solidFill>
                <a:latin typeface="微软雅黑"/>
                <a:ea typeface="微软雅黑"/>
                <a:cs typeface="微软雅黑"/>
              </a:rPr>
              <a:t>从基础学习深入到</a:t>
            </a:r>
            <a:r>
              <a:rPr lang="zh-CN" altLang="zh-CN" sz="2000" b="1" dirty="0">
                <a:solidFill>
                  <a:srgbClr val="0070C0"/>
                </a:solidFill>
                <a:latin typeface="微软雅黑"/>
                <a:ea typeface="微软雅黑"/>
                <a:cs typeface="微软雅黑"/>
              </a:rPr>
              <a:t>知识综合运用和创新探究意识</a:t>
            </a:r>
            <a:r>
              <a:rPr lang="zh-CN" altLang="zh-CN" sz="2000" b="1" dirty="0">
                <a:solidFill>
                  <a:schemeClr val="tx1">
                    <a:lumMod val="75000"/>
                    <a:lumOff val="25000"/>
                  </a:schemeClr>
                </a:solidFill>
                <a:latin typeface="微软雅黑"/>
                <a:ea typeface="微软雅黑"/>
                <a:cs typeface="微软雅黑"/>
              </a:rPr>
              <a:t>的培养。</a:t>
            </a:r>
            <a:endParaRPr kumimoji="1" lang="zh-CN" altLang="en-US" sz="2000" b="1" dirty="0">
              <a:solidFill>
                <a:schemeClr val="tx1">
                  <a:lumMod val="75000"/>
                  <a:lumOff val="25000"/>
                </a:schemeClr>
              </a:solidFill>
              <a:latin typeface="微软雅黑"/>
              <a:ea typeface="微软雅黑"/>
              <a:cs typeface="微软雅黑"/>
            </a:endParaRPr>
          </a:p>
        </p:txBody>
      </p:sp>
    </p:spTree>
    <p:extLst>
      <p:ext uri="{BB962C8B-B14F-4D97-AF65-F5344CB8AC3E}">
        <p14:creationId xmlns:p14="http://schemas.microsoft.com/office/powerpoint/2010/main" val="282175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0FB55-D39B-4F7B-9EFD-B41B1A7011AD}"/>
              </a:ext>
            </a:extLst>
          </p:cNvPr>
          <p:cNvSpPr>
            <a:spLocks noGrp="1"/>
          </p:cNvSpPr>
          <p:nvPr>
            <p:ph type="title"/>
          </p:nvPr>
        </p:nvSpPr>
        <p:spPr/>
        <p:txBody>
          <a:bodyPr/>
          <a:lstStyle/>
          <a:p>
            <a:r>
              <a:rPr lang="zh-CN" altLang="en-US" dirty="0"/>
              <a:t>知识图谱</a:t>
            </a:r>
          </a:p>
        </p:txBody>
      </p:sp>
      <p:pic>
        <p:nvPicPr>
          <p:cNvPr id="3" name="图片 2">
            <a:extLst>
              <a:ext uri="{FF2B5EF4-FFF2-40B4-BE49-F238E27FC236}">
                <a16:creationId xmlns:a16="http://schemas.microsoft.com/office/drawing/2014/main" id="{2F2D94B5-7D8F-4697-96D5-CCF21271E6FC}"/>
              </a:ext>
            </a:extLst>
          </p:cNvPr>
          <p:cNvPicPr>
            <a:picLocks noChangeAspect="1"/>
          </p:cNvPicPr>
          <p:nvPr/>
        </p:nvPicPr>
        <p:blipFill>
          <a:blip r:embed="rId2"/>
          <a:stretch>
            <a:fillRect/>
          </a:stretch>
        </p:blipFill>
        <p:spPr>
          <a:xfrm>
            <a:off x="714583" y="1305600"/>
            <a:ext cx="10748180" cy="4974767"/>
          </a:xfrm>
          <a:prstGeom prst="rect">
            <a:avLst/>
          </a:prstGeom>
        </p:spPr>
      </p:pic>
    </p:spTree>
    <p:extLst>
      <p:ext uri="{BB962C8B-B14F-4D97-AF65-F5344CB8AC3E}">
        <p14:creationId xmlns:p14="http://schemas.microsoft.com/office/powerpoint/2010/main" val="42470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65B0E-DD91-49F9-B8D7-82657DEA0E09}"/>
              </a:ext>
            </a:extLst>
          </p:cNvPr>
          <p:cNvSpPr>
            <a:spLocks noGrp="1"/>
          </p:cNvSpPr>
          <p:nvPr>
            <p:ph type="title"/>
          </p:nvPr>
        </p:nvSpPr>
        <p:spPr/>
        <p:txBody>
          <a:bodyPr/>
          <a:lstStyle/>
          <a:p>
            <a:r>
              <a:rPr lang="zh-CN" altLang="en-US"/>
              <a:t>科研实践</a:t>
            </a:r>
            <a:endParaRPr lang="zh-CN" altLang="en-US" dirty="0"/>
          </a:p>
        </p:txBody>
      </p:sp>
      <p:sp>
        <p:nvSpPr>
          <p:cNvPr id="3" name="内容占位符 2">
            <a:extLst>
              <a:ext uri="{FF2B5EF4-FFF2-40B4-BE49-F238E27FC236}">
                <a16:creationId xmlns:a16="http://schemas.microsoft.com/office/drawing/2014/main" id="{B664D005-1B76-4CC6-AB14-CCB9E4B8BDEF}"/>
              </a:ext>
            </a:extLst>
          </p:cNvPr>
          <p:cNvSpPr>
            <a:spLocks noGrp="1"/>
          </p:cNvSpPr>
          <p:nvPr>
            <p:ph idx="1"/>
          </p:nvPr>
        </p:nvSpPr>
        <p:spPr>
          <a:xfrm>
            <a:off x="439615" y="1433016"/>
            <a:ext cx="3845084" cy="4932616"/>
          </a:xfrm>
        </p:spPr>
        <p:txBody>
          <a:bodyPr/>
          <a:lstStyle/>
          <a:p>
            <a:r>
              <a:rPr lang="zh-CN" altLang="en-US" dirty="0"/>
              <a:t>进入科研实验室</a:t>
            </a:r>
          </a:p>
          <a:p>
            <a:r>
              <a:rPr lang="zh-CN" altLang="en-US" dirty="0"/>
              <a:t>科技竞赛</a:t>
            </a:r>
          </a:p>
          <a:p>
            <a:r>
              <a:rPr lang="zh-CN" altLang="en-US" dirty="0"/>
              <a:t>校内外相结合的工程能力培养与实习平台</a:t>
            </a:r>
          </a:p>
          <a:p>
            <a:r>
              <a:rPr lang="zh-CN" altLang="en-US" dirty="0"/>
              <a:t>海外交流学习</a:t>
            </a:r>
          </a:p>
          <a:p>
            <a:endParaRPr lang="zh-CN" altLang="en-US" dirty="0"/>
          </a:p>
        </p:txBody>
      </p:sp>
      <p:pic>
        <p:nvPicPr>
          <p:cNvPr id="8194" name="Picture 2" descr="http://www.isee.zju.edu.cn/_upload/article/images/ce/e4/9643749e4fcb9fda60def112674d/fa934b2a-f950-4ce6-994a-231c22614354.jpg">
            <a:extLst>
              <a:ext uri="{FF2B5EF4-FFF2-40B4-BE49-F238E27FC236}">
                <a16:creationId xmlns:a16="http://schemas.microsoft.com/office/drawing/2014/main" id="{E99A3D86-FE96-4A98-A349-949DFE84E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8362" y="1583229"/>
            <a:ext cx="3414582" cy="228028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isee.zju.edu.cn/_upload/article/images/91/60/02a7656e48bdbcc612b648935670/917bfbff-e71e-4804-a0c6-483b264fc861.jpg">
            <a:extLst>
              <a:ext uri="{FF2B5EF4-FFF2-40B4-BE49-F238E27FC236}">
                <a16:creationId xmlns:a16="http://schemas.microsoft.com/office/drawing/2014/main" id="{01FB0635-BC7A-4B6E-A847-2E0EC0A647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555" y="4465231"/>
            <a:ext cx="2685274" cy="179130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www.isee.zju.edu.cn/_upload/article/images/07/66/51fb2f5146e1b170de5e2de98a8b/921e32f1-edb2-4154-bcda-918feb461e42.jpg">
            <a:extLst>
              <a:ext uri="{FF2B5EF4-FFF2-40B4-BE49-F238E27FC236}">
                <a16:creationId xmlns:a16="http://schemas.microsoft.com/office/drawing/2014/main" id="{6C089CDA-5A17-4D0F-89CB-DC04F77073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6827" y="4471795"/>
            <a:ext cx="2379654" cy="17847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isee.zju.edu.cn/attachments/2017-08/01-1502850409-554877.jpg">
            <a:extLst>
              <a:ext uri="{FF2B5EF4-FFF2-40B4-BE49-F238E27FC236}">
                <a16:creationId xmlns:a16="http://schemas.microsoft.com/office/drawing/2014/main" id="{D803083A-8210-4164-8902-50E1DEADA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977" y="4465231"/>
            <a:ext cx="2560187" cy="17913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isee.zju.edu.cn/attachments/2017-08/01-1502024421-554699.png">
            <a:extLst>
              <a:ext uri="{FF2B5EF4-FFF2-40B4-BE49-F238E27FC236}">
                <a16:creationId xmlns:a16="http://schemas.microsoft.com/office/drawing/2014/main" id="{F503F45E-8B2D-4D4F-A92A-E5181BA09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3367" y="1583229"/>
            <a:ext cx="3414582" cy="22763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www.isee.zju.edu.cn/attachments/2017-09/01-1505964464-555931.jpg">
            <a:extLst>
              <a:ext uri="{FF2B5EF4-FFF2-40B4-BE49-F238E27FC236}">
                <a16:creationId xmlns:a16="http://schemas.microsoft.com/office/drawing/2014/main" id="{A9BBD7D2-A22D-49E5-8D99-F632F74678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50144" y="4471795"/>
            <a:ext cx="2687805" cy="178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40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课程体系特点</a:t>
            </a:r>
          </a:p>
        </p:txBody>
      </p:sp>
      <p:grpSp>
        <p:nvGrpSpPr>
          <p:cNvPr id="5" name="组合 4"/>
          <p:cNvGrpSpPr/>
          <p:nvPr/>
        </p:nvGrpSpPr>
        <p:grpSpPr>
          <a:xfrm>
            <a:off x="1256314" y="1791388"/>
            <a:ext cx="10027204" cy="4035743"/>
            <a:chOff x="720000" y="1702610"/>
            <a:chExt cx="10027204" cy="4035743"/>
          </a:xfrm>
        </p:grpSpPr>
        <p:sp>
          <p:nvSpPr>
            <p:cNvPr id="6" name="任意多边形: 形状 5"/>
            <p:cNvSpPr/>
            <p:nvPr/>
          </p:nvSpPr>
          <p:spPr>
            <a:xfrm>
              <a:off x="2160000" y="1848741"/>
              <a:ext cx="8587204" cy="1009593"/>
            </a:xfrm>
            <a:custGeom>
              <a:avLst/>
              <a:gdLst>
                <a:gd name="connsiteX0" fmla="*/ 168269 w 1009592"/>
                <a:gd name="connsiteY0" fmla="*/ 0 h 6098833"/>
                <a:gd name="connsiteX1" fmla="*/ 841323 w 1009592"/>
                <a:gd name="connsiteY1" fmla="*/ 0 h 6098833"/>
                <a:gd name="connsiteX2" fmla="*/ 1009592 w 1009592"/>
                <a:gd name="connsiteY2" fmla="*/ 168269 h 6098833"/>
                <a:gd name="connsiteX3" fmla="*/ 1009592 w 1009592"/>
                <a:gd name="connsiteY3" fmla="*/ 6098833 h 6098833"/>
                <a:gd name="connsiteX4" fmla="*/ 1009592 w 1009592"/>
                <a:gd name="connsiteY4" fmla="*/ 6098833 h 6098833"/>
                <a:gd name="connsiteX5" fmla="*/ 0 w 1009592"/>
                <a:gd name="connsiteY5" fmla="*/ 6098833 h 6098833"/>
                <a:gd name="connsiteX6" fmla="*/ 0 w 1009592"/>
                <a:gd name="connsiteY6" fmla="*/ 6098833 h 6098833"/>
                <a:gd name="connsiteX7" fmla="*/ 0 w 1009592"/>
                <a:gd name="connsiteY7" fmla="*/ 168269 h 6098833"/>
                <a:gd name="connsiteX8" fmla="*/ 168269 w 1009592"/>
                <a:gd name="connsiteY8" fmla="*/ 0 h 609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592" h="6098833">
                  <a:moveTo>
                    <a:pt x="1009592" y="1016496"/>
                  </a:moveTo>
                  <a:lnTo>
                    <a:pt x="1009592" y="5082337"/>
                  </a:lnTo>
                  <a:cubicBezTo>
                    <a:pt x="1009592" y="5643728"/>
                    <a:pt x="997121" y="6098830"/>
                    <a:pt x="981737" y="6098830"/>
                  </a:cubicBezTo>
                  <a:lnTo>
                    <a:pt x="0" y="6098830"/>
                  </a:lnTo>
                  <a:lnTo>
                    <a:pt x="0" y="6098830"/>
                  </a:lnTo>
                  <a:lnTo>
                    <a:pt x="0" y="3"/>
                  </a:lnTo>
                  <a:lnTo>
                    <a:pt x="0" y="3"/>
                  </a:lnTo>
                  <a:lnTo>
                    <a:pt x="981737" y="3"/>
                  </a:lnTo>
                  <a:cubicBezTo>
                    <a:pt x="997121" y="3"/>
                    <a:pt x="1009592" y="455105"/>
                    <a:pt x="1009592" y="1016496"/>
                  </a:cubicBezTo>
                  <a:close/>
                </a:path>
              </a:pathLst>
            </a:custGeom>
            <a:solidFill>
              <a:srgbClr val="4F81BD">
                <a:alpha val="90000"/>
                <a:tint val="40000"/>
                <a:hueOff val="0"/>
                <a:satOff val="0"/>
                <a:lumOff val="0"/>
                <a:alphaOff val="0"/>
              </a:srgbClr>
            </a:solidFill>
            <a:ln w="25400" cap="flat" cmpd="sng" algn="ctr">
              <a:solidFill>
                <a:srgbClr val="4F81BD">
                  <a:alpha val="90000"/>
                  <a:tint val="4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47651" tIns="173109" rIns="296934" bIns="173110" numCol="1" spcCol="1270" anchor="ctr" anchorCtr="0">
              <a:noAutofit/>
            </a:bodyPr>
            <a:lstStyle/>
            <a:p>
              <a:pPr marL="228600" lvl="1" indent="-228600" defTabSz="889000">
                <a:lnSpc>
                  <a:spcPct val="90000"/>
                </a:lnSpc>
                <a:spcBef>
                  <a:spcPct val="0"/>
                </a:spcBef>
                <a:spcAft>
                  <a:spcPct val="15000"/>
                </a:spcAft>
                <a:buChar char="•"/>
              </a:pPr>
              <a:endParaRPr lang="zh-CN" altLang="en-US" sz="2000" b="1" dirty="0">
                <a:solidFill>
                  <a:srgbClr val="333333"/>
                </a:solidFill>
                <a:latin typeface="微软雅黑" pitchFamily="34" charset="-122"/>
                <a:ea typeface="微软雅黑" pitchFamily="34" charset="-122"/>
              </a:endParaRPr>
            </a:p>
            <a:p>
              <a:pPr marL="228600" lvl="1" indent="-228600" defTabSz="889000">
                <a:lnSpc>
                  <a:spcPct val="110000"/>
                </a:lnSpc>
                <a:spcBef>
                  <a:spcPct val="0"/>
                </a:spcBef>
                <a:spcAft>
                  <a:spcPct val="15000"/>
                </a:spcAft>
                <a:buChar char="•"/>
              </a:pPr>
              <a:r>
                <a:rPr lang="zh-CN" altLang="en-US" sz="2000" b="1" dirty="0">
                  <a:solidFill>
                    <a:srgbClr val="4D4D4D"/>
                  </a:solidFill>
                  <a:latin typeface="微软雅黑" pitchFamily="34" charset="-122"/>
                  <a:ea typeface="微软雅黑" pitchFamily="34" charset="-122"/>
                </a:rPr>
                <a:t>与国际通行</a:t>
              </a:r>
              <a:r>
                <a:rPr lang="en-US" altLang="zh-CN" sz="2000" b="1" dirty="0">
                  <a:solidFill>
                    <a:srgbClr val="4D4D4D"/>
                  </a:solidFill>
                  <a:latin typeface="微软雅黑" pitchFamily="34" charset="-122"/>
                  <a:ea typeface="微软雅黑" pitchFamily="34" charset="-122"/>
                </a:rPr>
                <a:t>EE</a:t>
              </a:r>
              <a:r>
                <a:rPr lang="zh-CN" altLang="en-US" sz="2000" b="1" dirty="0">
                  <a:solidFill>
                    <a:srgbClr val="4D4D4D"/>
                  </a:solidFill>
                  <a:latin typeface="微软雅黑" pitchFamily="34" charset="-122"/>
                  <a:ea typeface="微软雅黑" pitchFamily="34" charset="-122"/>
                </a:rPr>
                <a:t>和</a:t>
              </a:r>
              <a:r>
                <a:rPr lang="en-US" altLang="zh-CN" sz="2000" b="1" dirty="0">
                  <a:solidFill>
                    <a:srgbClr val="4D4D4D"/>
                  </a:solidFill>
                  <a:latin typeface="微软雅黑" pitchFamily="34" charset="-122"/>
                  <a:ea typeface="微软雅黑" pitchFamily="34" charset="-122"/>
                </a:rPr>
                <a:t>ECE</a:t>
              </a:r>
              <a:r>
                <a:rPr lang="zh-CN" altLang="en-US" sz="2000" b="1" dirty="0">
                  <a:solidFill>
                    <a:srgbClr val="4D4D4D"/>
                  </a:solidFill>
                  <a:latin typeface="微软雅黑" pitchFamily="34" charset="-122"/>
                  <a:ea typeface="微软雅黑" pitchFamily="34" charset="-122"/>
                </a:rPr>
                <a:t>专业基本一致的宽口径专业</a:t>
              </a:r>
            </a:p>
            <a:p>
              <a:pPr marL="228600" lvl="1" indent="-228600" defTabSz="889000">
                <a:lnSpc>
                  <a:spcPct val="110000"/>
                </a:lnSpc>
                <a:spcBef>
                  <a:spcPct val="0"/>
                </a:spcBef>
                <a:spcAft>
                  <a:spcPct val="15000"/>
                </a:spcAft>
                <a:buChar char="•"/>
              </a:pPr>
              <a:r>
                <a:rPr lang="zh-CN" altLang="en-US" sz="2000" b="1" dirty="0">
                  <a:solidFill>
                    <a:srgbClr val="4D4D4D"/>
                  </a:solidFill>
                  <a:latin typeface="微软雅黑" pitchFamily="34" charset="-122"/>
                  <a:ea typeface="微软雅黑" pitchFamily="34" charset="-122"/>
                </a:rPr>
                <a:t>与国际接轨的课程体系</a:t>
              </a:r>
            </a:p>
            <a:p>
              <a:pPr marL="228600" lvl="1" indent="-228600" defTabSz="889000">
                <a:lnSpc>
                  <a:spcPct val="90000"/>
                </a:lnSpc>
                <a:spcBef>
                  <a:spcPct val="0"/>
                </a:spcBef>
                <a:spcAft>
                  <a:spcPct val="15000"/>
                </a:spcAft>
                <a:buChar char="•"/>
              </a:pPr>
              <a:endParaRPr lang="zh-CN" altLang="en-US" sz="2000" b="1" dirty="0">
                <a:solidFill>
                  <a:srgbClr val="333333"/>
                </a:solidFill>
                <a:latin typeface="微软雅黑" pitchFamily="34" charset="-122"/>
                <a:ea typeface="微软雅黑" pitchFamily="34" charset="-122"/>
              </a:endParaRPr>
            </a:p>
          </p:txBody>
        </p:sp>
        <p:sp>
          <p:nvSpPr>
            <p:cNvPr id="7" name="任意多边形: 形状 6"/>
            <p:cNvSpPr/>
            <p:nvPr/>
          </p:nvSpPr>
          <p:spPr>
            <a:xfrm>
              <a:off x="720000" y="1702610"/>
              <a:ext cx="1440000" cy="1301852"/>
            </a:xfrm>
            <a:custGeom>
              <a:avLst/>
              <a:gdLst>
                <a:gd name="connsiteX0" fmla="*/ 0 w 1433006"/>
                <a:gd name="connsiteY0" fmla="*/ 216980 h 1301852"/>
                <a:gd name="connsiteX1" fmla="*/ 216980 w 1433006"/>
                <a:gd name="connsiteY1" fmla="*/ 0 h 1301852"/>
                <a:gd name="connsiteX2" fmla="*/ 1216026 w 1433006"/>
                <a:gd name="connsiteY2" fmla="*/ 0 h 1301852"/>
                <a:gd name="connsiteX3" fmla="*/ 1433006 w 1433006"/>
                <a:gd name="connsiteY3" fmla="*/ 216980 h 1301852"/>
                <a:gd name="connsiteX4" fmla="*/ 1433006 w 1433006"/>
                <a:gd name="connsiteY4" fmla="*/ 1084872 h 1301852"/>
                <a:gd name="connsiteX5" fmla="*/ 1216026 w 1433006"/>
                <a:gd name="connsiteY5" fmla="*/ 1301852 h 1301852"/>
                <a:gd name="connsiteX6" fmla="*/ 216980 w 1433006"/>
                <a:gd name="connsiteY6" fmla="*/ 1301852 h 1301852"/>
                <a:gd name="connsiteX7" fmla="*/ 0 w 1433006"/>
                <a:gd name="connsiteY7" fmla="*/ 1084872 h 1301852"/>
                <a:gd name="connsiteX8" fmla="*/ 0 w 1433006"/>
                <a:gd name="connsiteY8" fmla="*/ 216980 h 130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006" h="1301852">
                  <a:moveTo>
                    <a:pt x="0" y="216980"/>
                  </a:moveTo>
                  <a:cubicBezTo>
                    <a:pt x="0" y="97145"/>
                    <a:pt x="97145" y="0"/>
                    <a:pt x="216980" y="0"/>
                  </a:cubicBezTo>
                  <a:lnTo>
                    <a:pt x="1216026" y="0"/>
                  </a:lnTo>
                  <a:cubicBezTo>
                    <a:pt x="1335861" y="0"/>
                    <a:pt x="1433006" y="97145"/>
                    <a:pt x="1433006" y="216980"/>
                  </a:cubicBezTo>
                  <a:lnTo>
                    <a:pt x="1433006" y="1084872"/>
                  </a:lnTo>
                  <a:cubicBezTo>
                    <a:pt x="1433006" y="1204707"/>
                    <a:pt x="1335861" y="1301852"/>
                    <a:pt x="1216026" y="1301852"/>
                  </a:cubicBezTo>
                  <a:lnTo>
                    <a:pt x="216980" y="1301852"/>
                  </a:lnTo>
                  <a:cubicBezTo>
                    <a:pt x="97145" y="1301852"/>
                    <a:pt x="0" y="1204707"/>
                    <a:pt x="0" y="1084872"/>
                  </a:cubicBezTo>
                  <a:lnTo>
                    <a:pt x="0" y="216980"/>
                  </a:lnTo>
                  <a:close/>
                </a:path>
              </a:pathLst>
            </a:custGeom>
            <a:solidFill>
              <a:schemeClr val="accent1">
                <a:lumMod val="75000"/>
              </a:scheme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4991" tIns="109271" rIns="154991" bIns="109271" numCol="1" spcCol="1270" anchor="ctr" anchorCtr="0">
              <a:noAutofit/>
            </a:bodyPr>
            <a:lstStyle/>
            <a:p>
              <a:pPr algn="ctr" defTabSz="1066800">
                <a:lnSpc>
                  <a:spcPct val="90000"/>
                </a:lnSpc>
                <a:spcBef>
                  <a:spcPct val="0"/>
                </a:spcBef>
                <a:spcAft>
                  <a:spcPct val="35000"/>
                </a:spcAft>
              </a:pPr>
              <a:r>
                <a:rPr lang="zh-CN" altLang="en-US" sz="2400" b="1" dirty="0">
                  <a:solidFill>
                    <a:sysClr val="window" lastClr="FFFFFF"/>
                  </a:solidFill>
                  <a:effectLst>
                    <a:outerShdw blurRad="38100" dist="38100" dir="2700000" algn="tl">
                      <a:srgbClr val="000000">
                        <a:alpha val="43137"/>
                      </a:srgbClr>
                    </a:outerShdw>
                  </a:effectLst>
                  <a:latin typeface="微软雅黑" pitchFamily="34" charset="-122"/>
                  <a:ea typeface="微软雅黑" pitchFamily="34" charset="-122"/>
                </a:rPr>
                <a:t>国际化</a:t>
              </a:r>
            </a:p>
          </p:txBody>
        </p:sp>
        <p:sp>
          <p:nvSpPr>
            <p:cNvPr id="8" name="任意多边形: 形状 7"/>
            <p:cNvSpPr/>
            <p:nvPr/>
          </p:nvSpPr>
          <p:spPr>
            <a:xfrm>
              <a:off x="2159999" y="3207105"/>
              <a:ext cx="8587203" cy="1008000"/>
            </a:xfrm>
            <a:custGeom>
              <a:avLst/>
              <a:gdLst>
                <a:gd name="connsiteX0" fmla="*/ 171129 w 1026755"/>
                <a:gd name="connsiteY0" fmla="*/ 0 h 6163924"/>
                <a:gd name="connsiteX1" fmla="*/ 855626 w 1026755"/>
                <a:gd name="connsiteY1" fmla="*/ 0 h 6163924"/>
                <a:gd name="connsiteX2" fmla="*/ 1026755 w 1026755"/>
                <a:gd name="connsiteY2" fmla="*/ 171129 h 6163924"/>
                <a:gd name="connsiteX3" fmla="*/ 1026755 w 1026755"/>
                <a:gd name="connsiteY3" fmla="*/ 6163924 h 6163924"/>
                <a:gd name="connsiteX4" fmla="*/ 1026755 w 1026755"/>
                <a:gd name="connsiteY4" fmla="*/ 6163924 h 6163924"/>
                <a:gd name="connsiteX5" fmla="*/ 0 w 1026755"/>
                <a:gd name="connsiteY5" fmla="*/ 6163924 h 6163924"/>
                <a:gd name="connsiteX6" fmla="*/ 0 w 1026755"/>
                <a:gd name="connsiteY6" fmla="*/ 6163924 h 6163924"/>
                <a:gd name="connsiteX7" fmla="*/ 0 w 1026755"/>
                <a:gd name="connsiteY7" fmla="*/ 171129 h 6163924"/>
                <a:gd name="connsiteX8" fmla="*/ 171129 w 1026755"/>
                <a:gd name="connsiteY8" fmla="*/ 0 h 616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6755" h="6163924">
                  <a:moveTo>
                    <a:pt x="1026755" y="1027342"/>
                  </a:moveTo>
                  <a:lnTo>
                    <a:pt x="1026755" y="5136582"/>
                  </a:lnTo>
                  <a:cubicBezTo>
                    <a:pt x="1026755" y="5703966"/>
                    <a:pt x="1013992" y="6163921"/>
                    <a:pt x="998249" y="6163921"/>
                  </a:cubicBezTo>
                  <a:lnTo>
                    <a:pt x="0" y="6163921"/>
                  </a:lnTo>
                  <a:lnTo>
                    <a:pt x="0" y="6163921"/>
                  </a:lnTo>
                  <a:lnTo>
                    <a:pt x="0" y="3"/>
                  </a:lnTo>
                  <a:lnTo>
                    <a:pt x="0" y="3"/>
                  </a:lnTo>
                  <a:lnTo>
                    <a:pt x="998249" y="3"/>
                  </a:lnTo>
                  <a:cubicBezTo>
                    <a:pt x="1013992" y="3"/>
                    <a:pt x="1026755" y="459958"/>
                    <a:pt x="1026755" y="1027342"/>
                  </a:cubicBezTo>
                  <a:close/>
                </a:path>
              </a:pathLst>
            </a:custGeom>
            <a:solidFill>
              <a:srgbClr val="4F81BD">
                <a:alpha val="90000"/>
                <a:tint val="40000"/>
                <a:hueOff val="0"/>
                <a:satOff val="0"/>
                <a:lumOff val="0"/>
                <a:alphaOff val="0"/>
              </a:srgbClr>
            </a:solidFill>
            <a:ln w="25400" cap="flat" cmpd="sng" algn="ctr">
              <a:solidFill>
                <a:srgbClr val="4F81BD">
                  <a:alpha val="90000"/>
                  <a:tint val="4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47651" tIns="173947" rIns="297772" bIns="173948" numCol="1" spcCol="1270" anchor="ctr" anchorCtr="0">
              <a:noAutofit/>
            </a:bodyPr>
            <a:lstStyle/>
            <a:p>
              <a:pPr marL="228600" lvl="1" indent="-228600" defTabSz="889000">
                <a:lnSpc>
                  <a:spcPct val="110000"/>
                </a:lnSpc>
                <a:spcBef>
                  <a:spcPct val="0"/>
                </a:spcBef>
                <a:spcAft>
                  <a:spcPct val="15000"/>
                </a:spcAft>
                <a:buChar char="•"/>
              </a:pPr>
              <a:r>
                <a:rPr lang="zh-CN" altLang="en-US" sz="2000" b="1" dirty="0">
                  <a:solidFill>
                    <a:srgbClr val="4D4D4D"/>
                  </a:solidFill>
                  <a:latin typeface="微软雅黑" pitchFamily="34" charset="-122"/>
                  <a:ea typeface="微软雅黑" pitchFamily="34" charset="-122"/>
                </a:rPr>
                <a:t>灵活、多元化的课程体系，充分的个性发展机会</a:t>
              </a:r>
            </a:p>
            <a:p>
              <a:pPr marL="228600" lvl="1" indent="-228600" defTabSz="889000">
                <a:lnSpc>
                  <a:spcPct val="110000"/>
                </a:lnSpc>
                <a:spcBef>
                  <a:spcPct val="0"/>
                </a:spcBef>
                <a:spcAft>
                  <a:spcPct val="15000"/>
                </a:spcAft>
                <a:buChar char="•"/>
              </a:pPr>
              <a:r>
                <a:rPr lang="zh-CN" altLang="en-US" sz="2000" b="1" dirty="0">
                  <a:solidFill>
                    <a:srgbClr val="4D4D4D"/>
                  </a:solidFill>
                  <a:latin typeface="微软雅黑" pitchFamily="34" charset="-122"/>
                  <a:ea typeface="微软雅黑" pitchFamily="34" charset="-122"/>
                </a:rPr>
                <a:t>有更强的适应和应变能力</a:t>
              </a:r>
            </a:p>
          </p:txBody>
        </p:sp>
        <p:sp>
          <p:nvSpPr>
            <p:cNvPr id="9" name="任意多边形: 形状 8"/>
            <p:cNvSpPr/>
            <p:nvPr/>
          </p:nvSpPr>
          <p:spPr>
            <a:xfrm>
              <a:off x="720000" y="3069556"/>
              <a:ext cx="1440000" cy="1301852"/>
            </a:xfrm>
            <a:custGeom>
              <a:avLst/>
              <a:gdLst>
                <a:gd name="connsiteX0" fmla="*/ 0 w 1434782"/>
                <a:gd name="connsiteY0" fmla="*/ 216980 h 1301852"/>
                <a:gd name="connsiteX1" fmla="*/ 216980 w 1434782"/>
                <a:gd name="connsiteY1" fmla="*/ 0 h 1301852"/>
                <a:gd name="connsiteX2" fmla="*/ 1217802 w 1434782"/>
                <a:gd name="connsiteY2" fmla="*/ 0 h 1301852"/>
                <a:gd name="connsiteX3" fmla="*/ 1434782 w 1434782"/>
                <a:gd name="connsiteY3" fmla="*/ 216980 h 1301852"/>
                <a:gd name="connsiteX4" fmla="*/ 1434782 w 1434782"/>
                <a:gd name="connsiteY4" fmla="*/ 1084872 h 1301852"/>
                <a:gd name="connsiteX5" fmla="*/ 1217802 w 1434782"/>
                <a:gd name="connsiteY5" fmla="*/ 1301852 h 1301852"/>
                <a:gd name="connsiteX6" fmla="*/ 216980 w 1434782"/>
                <a:gd name="connsiteY6" fmla="*/ 1301852 h 1301852"/>
                <a:gd name="connsiteX7" fmla="*/ 0 w 1434782"/>
                <a:gd name="connsiteY7" fmla="*/ 1084872 h 1301852"/>
                <a:gd name="connsiteX8" fmla="*/ 0 w 1434782"/>
                <a:gd name="connsiteY8" fmla="*/ 216980 h 130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782" h="1301852">
                  <a:moveTo>
                    <a:pt x="0" y="216980"/>
                  </a:moveTo>
                  <a:cubicBezTo>
                    <a:pt x="0" y="97145"/>
                    <a:pt x="97145" y="0"/>
                    <a:pt x="216980" y="0"/>
                  </a:cubicBezTo>
                  <a:lnTo>
                    <a:pt x="1217802" y="0"/>
                  </a:lnTo>
                  <a:cubicBezTo>
                    <a:pt x="1337637" y="0"/>
                    <a:pt x="1434782" y="97145"/>
                    <a:pt x="1434782" y="216980"/>
                  </a:cubicBezTo>
                  <a:lnTo>
                    <a:pt x="1434782" y="1084872"/>
                  </a:lnTo>
                  <a:cubicBezTo>
                    <a:pt x="1434782" y="1204707"/>
                    <a:pt x="1337637" y="1301852"/>
                    <a:pt x="1217802" y="1301852"/>
                  </a:cubicBezTo>
                  <a:lnTo>
                    <a:pt x="216980" y="1301852"/>
                  </a:lnTo>
                  <a:cubicBezTo>
                    <a:pt x="97145" y="1301852"/>
                    <a:pt x="0" y="1204707"/>
                    <a:pt x="0" y="1084872"/>
                  </a:cubicBezTo>
                  <a:lnTo>
                    <a:pt x="0" y="216980"/>
                  </a:lnTo>
                  <a:close/>
                </a:path>
              </a:pathLst>
            </a:custGeom>
            <a:solidFill>
              <a:schemeClr val="accent4">
                <a:lumMod val="75000"/>
              </a:scheme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4991" tIns="109271" rIns="154991" bIns="109271" numCol="1" spcCol="1270" anchor="ctr" anchorCtr="0">
              <a:noAutofit/>
            </a:bodyPr>
            <a:lstStyle/>
            <a:p>
              <a:pPr algn="ctr" defTabSz="1066800">
                <a:lnSpc>
                  <a:spcPct val="90000"/>
                </a:lnSpc>
                <a:spcBef>
                  <a:spcPct val="0"/>
                </a:spcBef>
                <a:spcAft>
                  <a:spcPct val="35000"/>
                </a:spcAft>
              </a:pPr>
              <a:r>
                <a:rPr lang="zh-CN" altLang="en-US" sz="2400" b="1" dirty="0">
                  <a:solidFill>
                    <a:sysClr val="window" lastClr="FFFFFF"/>
                  </a:solidFill>
                  <a:effectLst>
                    <a:outerShdw blurRad="38100" dist="38100" dir="2700000" algn="tl">
                      <a:srgbClr val="000000">
                        <a:alpha val="43137"/>
                      </a:srgbClr>
                    </a:outerShdw>
                  </a:effectLst>
                  <a:latin typeface="微软雅黑" pitchFamily="34" charset="-122"/>
                  <a:ea typeface="微软雅黑" pitchFamily="34" charset="-122"/>
                </a:rPr>
                <a:t>个性化</a:t>
              </a:r>
            </a:p>
          </p:txBody>
        </p:sp>
        <p:sp>
          <p:nvSpPr>
            <p:cNvPr id="10" name="任意多边形: 形状 9"/>
            <p:cNvSpPr/>
            <p:nvPr/>
          </p:nvSpPr>
          <p:spPr>
            <a:xfrm>
              <a:off x="2160000" y="4566686"/>
              <a:ext cx="8587202" cy="1008000"/>
            </a:xfrm>
            <a:custGeom>
              <a:avLst/>
              <a:gdLst>
                <a:gd name="connsiteX0" fmla="*/ 173584 w 1041482"/>
                <a:gd name="connsiteY0" fmla="*/ 0 h 6188439"/>
                <a:gd name="connsiteX1" fmla="*/ 867898 w 1041482"/>
                <a:gd name="connsiteY1" fmla="*/ 0 h 6188439"/>
                <a:gd name="connsiteX2" fmla="*/ 1041482 w 1041482"/>
                <a:gd name="connsiteY2" fmla="*/ 173584 h 6188439"/>
                <a:gd name="connsiteX3" fmla="*/ 1041482 w 1041482"/>
                <a:gd name="connsiteY3" fmla="*/ 6188439 h 6188439"/>
                <a:gd name="connsiteX4" fmla="*/ 1041482 w 1041482"/>
                <a:gd name="connsiteY4" fmla="*/ 6188439 h 6188439"/>
                <a:gd name="connsiteX5" fmla="*/ 0 w 1041482"/>
                <a:gd name="connsiteY5" fmla="*/ 6188439 h 6188439"/>
                <a:gd name="connsiteX6" fmla="*/ 0 w 1041482"/>
                <a:gd name="connsiteY6" fmla="*/ 6188439 h 6188439"/>
                <a:gd name="connsiteX7" fmla="*/ 0 w 1041482"/>
                <a:gd name="connsiteY7" fmla="*/ 173584 h 6188439"/>
                <a:gd name="connsiteX8" fmla="*/ 173584 w 1041482"/>
                <a:gd name="connsiteY8" fmla="*/ 0 h 618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482" h="6188439">
                  <a:moveTo>
                    <a:pt x="1041482" y="1031430"/>
                  </a:moveTo>
                  <a:lnTo>
                    <a:pt x="1041482" y="5157009"/>
                  </a:lnTo>
                  <a:cubicBezTo>
                    <a:pt x="1041482" y="5726652"/>
                    <a:pt x="1028403" y="6188436"/>
                    <a:pt x="1012269" y="6188436"/>
                  </a:cubicBezTo>
                  <a:lnTo>
                    <a:pt x="0" y="6188436"/>
                  </a:lnTo>
                  <a:lnTo>
                    <a:pt x="0" y="6188436"/>
                  </a:lnTo>
                  <a:lnTo>
                    <a:pt x="0" y="3"/>
                  </a:lnTo>
                  <a:lnTo>
                    <a:pt x="0" y="3"/>
                  </a:lnTo>
                  <a:lnTo>
                    <a:pt x="1012269" y="3"/>
                  </a:lnTo>
                  <a:cubicBezTo>
                    <a:pt x="1028403" y="3"/>
                    <a:pt x="1041482" y="461787"/>
                    <a:pt x="1041482" y="1031430"/>
                  </a:cubicBezTo>
                  <a:close/>
                </a:path>
              </a:pathLst>
            </a:custGeom>
            <a:solidFill>
              <a:srgbClr val="4F81BD">
                <a:alpha val="90000"/>
                <a:tint val="40000"/>
                <a:hueOff val="0"/>
                <a:satOff val="0"/>
                <a:lumOff val="0"/>
                <a:alphaOff val="0"/>
              </a:srgbClr>
            </a:solidFill>
            <a:ln w="25400" cap="flat" cmpd="sng" algn="ctr">
              <a:solidFill>
                <a:srgbClr val="4F81BD">
                  <a:alpha val="90000"/>
                  <a:tint val="4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47651" tIns="174667" rIns="298491" bIns="174666" numCol="1" spcCol="1270" anchor="ctr" anchorCtr="0">
              <a:noAutofit/>
            </a:bodyPr>
            <a:lstStyle/>
            <a:p>
              <a:pPr marL="228600" lvl="1" indent="-228600" defTabSz="889000">
                <a:lnSpc>
                  <a:spcPct val="110000"/>
                </a:lnSpc>
                <a:spcBef>
                  <a:spcPct val="0"/>
                </a:spcBef>
                <a:spcAft>
                  <a:spcPct val="15000"/>
                </a:spcAft>
                <a:buChar char="•"/>
              </a:pPr>
              <a:r>
                <a:rPr lang="zh-CN" altLang="en-US" sz="2000" b="1" dirty="0">
                  <a:solidFill>
                    <a:srgbClr val="4D4D4D"/>
                  </a:solidFill>
                  <a:latin typeface="微软雅黑" pitchFamily="34" charset="-122"/>
                  <a:ea typeface="微软雅黑" pitchFamily="34" charset="-122"/>
                </a:rPr>
                <a:t>课程设置上本科生课程和研究生课程贯通</a:t>
              </a:r>
            </a:p>
            <a:p>
              <a:pPr marL="228600" lvl="1" indent="-228600" defTabSz="889000">
                <a:lnSpc>
                  <a:spcPct val="110000"/>
                </a:lnSpc>
                <a:spcBef>
                  <a:spcPct val="0"/>
                </a:spcBef>
                <a:spcAft>
                  <a:spcPct val="15000"/>
                </a:spcAft>
                <a:buChar char="•"/>
              </a:pPr>
              <a:r>
                <a:rPr lang="zh-CN" altLang="en-US" sz="2000" b="1" dirty="0">
                  <a:solidFill>
                    <a:srgbClr val="4D4D4D"/>
                  </a:solidFill>
                  <a:latin typeface="微软雅黑" pitchFamily="34" charset="-122"/>
                  <a:ea typeface="微软雅黑" pitchFamily="34" charset="-122"/>
                </a:rPr>
                <a:t>基础宽厚、专业精通</a:t>
              </a:r>
            </a:p>
          </p:txBody>
        </p:sp>
        <p:sp>
          <p:nvSpPr>
            <p:cNvPr id="11" name="任意多边形: 形状 10"/>
            <p:cNvSpPr/>
            <p:nvPr/>
          </p:nvSpPr>
          <p:spPr>
            <a:xfrm>
              <a:off x="720000" y="4436501"/>
              <a:ext cx="1440000" cy="1301852"/>
            </a:xfrm>
            <a:custGeom>
              <a:avLst/>
              <a:gdLst>
                <a:gd name="connsiteX0" fmla="*/ 0 w 1454879"/>
                <a:gd name="connsiteY0" fmla="*/ 216980 h 1301852"/>
                <a:gd name="connsiteX1" fmla="*/ 216980 w 1454879"/>
                <a:gd name="connsiteY1" fmla="*/ 0 h 1301852"/>
                <a:gd name="connsiteX2" fmla="*/ 1237899 w 1454879"/>
                <a:gd name="connsiteY2" fmla="*/ 0 h 1301852"/>
                <a:gd name="connsiteX3" fmla="*/ 1454879 w 1454879"/>
                <a:gd name="connsiteY3" fmla="*/ 216980 h 1301852"/>
                <a:gd name="connsiteX4" fmla="*/ 1454879 w 1454879"/>
                <a:gd name="connsiteY4" fmla="*/ 1084872 h 1301852"/>
                <a:gd name="connsiteX5" fmla="*/ 1237899 w 1454879"/>
                <a:gd name="connsiteY5" fmla="*/ 1301852 h 1301852"/>
                <a:gd name="connsiteX6" fmla="*/ 216980 w 1454879"/>
                <a:gd name="connsiteY6" fmla="*/ 1301852 h 1301852"/>
                <a:gd name="connsiteX7" fmla="*/ 0 w 1454879"/>
                <a:gd name="connsiteY7" fmla="*/ 1084872 h 1301852"/>
                <a:gd name="connsiteX8" fmla="*/ 0 w 1454879"/>
                <a:gd name="connsiteY8" fmla="*/ 216980 h 130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79" h="1301852">
                  <a:moveTo>
                    <a:pt x="0" y="216980"/>
                  </a:moveTo>
                  <a:cubicBezTo>
                    <a:pt x="0" y="97145"/>
                    <a:pt x="97145" y="0"/>
                    <a:pt x="216980" y="0"/>
                  </a:cubicBezTo>
                  <a:lnTo>
                    <a:pt x="1237899" y="0"/>
                  </a:lnTo>
                  <a:cubicBezTo>
                    <a:pt x="1357734" y="0"/>
                    <a:pt x="1454879" y="97145"/>
                    <a:pt x="1454879" y="216980"/>
                  </a:cubicBezTo>
                  <a:lnTo>
                    <a:pt x="1454879" y="1084872"/>
                  </a:lnTo>
                  <a:cubicBezTo>
                    <a:pt x="1454879" y="1204707"/>
                    <a:pt x="1357734" y="1301852"/>
                    <a:pt x="1237899" y="1301852"/>
                  </a:cubicBezTo>
                  <a:lnTo>
                    <a:pt x="216980" y="1301852"/>
                  </a:lnTo>
                  <a:cubicBezTo>
                    <a:pt x="97145" y="1301852"/>
                    <a:pt x="0" y="1204707"/>
                    <a:pt x="0" y="1084872"/>
                  </a:cubicBezTo>
                  <a:lnTo>
                    <a:pt x="0" y="216980"/>
                  </a:lnTo>
                  <a:close/>
                </a:path>
              </a:pathLst>
            </a:custGeom>
            <a:solidFill>
              <a:schemeClr val="accent3">
                <a:lumMod val="75000"/>
              </a:scheme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4991" tIns="109271" rIns="154991" bIns="109271" numCol="1" spcCol="1270" anchor="ctr" anchorCtr="0">
              <a:noAutofit/>
            </a:bodyPr>
            <a:lstStyle/>
            <a:p>
              <a:pPr algn="ctr" defTabSz="1066800">
                <a:lnSpc>
                  <a:spcPct val="90000"/>
                </a:lnSpc>
                <a:spcBef>
                  <a:spcPct val="0"/>
                </a:spcBef>
              </a:pPr>
              <a:r>
                <a:rPr lang="zh-CN" altLang="en-US" sz="2400" b="1" dirty="0">
                  <a:solidFill>
                    <a:sysClr val="window" lastClr="FFFFFF"/>
                  </a:solidFill>
                  <a:effectLst>
                    <a:outerShdw blurRad="38100" dist="38100" dir="2700000" algn="tl">
                      <a:srgbClr val="000000">
                        <a:alpha val="43137"/>
                      </a:srgbClr>
                    </a:outerShdw>
                  </a:effectLst>
                  <a:latin typeface="微软雅黑" pitchFamily="34" charset="-122"/>
                  <a:ea typeface="微软雅黑" pitchFamily="34" charset="-122"/>
                </a:rPr>
                <a:t>本硕博</a:t>
              </a:r>
              <a:endParaRPr lang="en-US" altLang="zh-CN" sz="2400" b="1" dirty="0">
                <a:solidFill>
                  <a:sysClr val="window" lastClr="FFFFFF"/>
                </a:solidFill>
                <a:effectLst>
                  <a:outerShdw blurRad="38100" dist="38100" dir="2700000" algn="tl">
                    <a:srgbClr val="000000">
                      <a:alpha val="43137"/>
                    </a:srgbClr>
                  </a:outerShdw>
                </a:effectLst>
                <a:latin typeface="微软雅黑" pitchFamily="34" charset="-122"/>
                <a:ea typeface="微软雅黑" pitchFamily="34" charset="-122"/>
              </a:endParaRPr>
            </a:p>
            <a:p>
              <a:pPr algn="ctr" defTabSz="1066800">
                <a:lnSpc>
                  <a:spcPct val="90000"/>
                </a:lnSpc>
                <a:spcBef>
                  <a:spcPct val="0"/>
                </a:spcBef>
              </a:pPr>
              <a:r>
                <a:rPr lang="zh-CN" altLang="en-US" sz="2400" b="1" dirty="0">
                  <a:solidFill>
                    <a:sysClr val="window" lastClr="FFFFFF"/>
                  </a:solidFill>
                  <a:effectLst>
                    <a:outerShdw blurRad="38100" dist="38100" dir="2700000" algn="tl">
                      <a:srgbClr val="000000">
                        <a:alpha val="43137"/>
                      </a:srgbClr>
                    </a:outerShdw>
                  </a:effectLst>
                  <a:latin typeface="微软雅黑" pitchFamily="34" charset="-122"/>
                  <a:ea typeface="微软雅黑" pitchFamily="34" charset="-122"/>
                </a:rPr>
                <a:t>一体化</a:t>
              </a:r>
            </a:p>
          </p:txBody>
        </p:sp>
      </p:grpSp>
    </p:spTree>
    <p:extLst>
      <p:ext uri="{BB962C8B-B14F-4D97-AF65-F5344CB8AC3E}">
        <p14:creationId xmlns:p14="http://schemas.microsoft.com/office/powerpoint/2010/main" val="19528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1D568-1F67-46F8-9A6C-A2755D6E0FCD}"/>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0C1AE893-BC71-4F9A-B5C0-3EA59A2D13EB}"/>
              </a:ext>
            </a:extLst>
          </p:cNvPr>
          <p:cNvSpPr>
            <a:spLocks noGrp="1"/>
          </p:cNvSpPr>
          <p:nvPr>
            <p:ph idx="1"/>
          </p:nvPr>
        </p:nvSpPr>
        <p:spPr/>
        <p:txBody>
          <a:bodyPr/>
          <a:lstStyle/>
          <a:p>
            <a:r>
              <a:rPr lang="zh-CN" altLang="en-US" dirty="0">
                <a:solidFill>
                  <a:schemeClr val="bg1">
                    <a:lumMod val="75000"/>
                  </a:schemeClr>
                </a:solidFill>
              </a:rPr>
              <a:t>学科与专业</a:t>
            </a:r>
            <a:endParaRPr lang="en-US" altLang="zh-CN" dirty="0">
              <a:solidFill>
                <a:schemeClr val="bg1">
                  <a:lumMod val="75000"/>
                </a:schemeClr>
              </a:solidFill>
            </a:endParaRPr>
          </a:p>
          <a:p>
            <a:r>
              <a:rPr lang="zh-CN" altLang="en-US" dirty="0">
                <a:solidFill>
                  <a:schemeClr val="bg1">
                    <a:lumMod val="75000"/>
                  </a:schemeClr>
                </a:solidFill>
              </a:rPr>
              <a:t>课程体系</a:t>
            </a:r>
            <a:endParaRPr lang="en-US" altLang="zh-CN" dirty="0">
              <a:solidFill>
                <a:schemeClr val="bg1">
                  <a:lumMod val="75000"/>
                </a:schemeClr>
              </a:solidFill>
            </a:endParaRPr>
          </a:p>
          <a:p>
            <a:r>
              <a:rPr lang="zh-CN" altLang="en-US" dirty="0"/>
              <a:t>新科技革命和产业变革</a:t>
            </a:r>
            <a:endParaRPr lang="en-US" altLang="zh-CN" dirty="0"/>
          </a:p>
          <a:p>
            <a:r>
              <a:rPr lang="zh-CN" altLang="en-US" dirty="0"/>
              <a:t>新工科人才培养</a:t>
            </a:r>
            <a:endParaRPr lang="en-US" altLang="zh-CN" dirty="0"/>
          </a:p>
          <a:p>
            <a:endParaRPr lang="zh-CN" altLang="en-US" dirty="0"/>
          </a:p>
        </p:txBody>
      </p:sp>
      <p:pic>
        <p:nvPicPr>
          <p:cNvPr id="1048" name="Picture 24" descr="https://www.btelligent.com/fileadmin/_processed_/b/e/csm_industry-40-revolution_56ad349e4a.jpg">
            <a:extLst>
              <a:ext uri="{FF2B5EF4-FFF2-40B4-BE49-F238E27FC236}">
                <a16:creationId xmlns:a16="http://schemas.microsoft.com/office/drawing/2014/main" id="{946BBF5B-D155-48F2-A471-A8EBD7A9C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45" t="983" r="9657"/>
          <a:stretch/>
        </p:blipFill>
        <p:spPr bwMode="auto">
          <a:xfrm>
            <a:off x="4157330" y="1828553"/>
            <a:ext cx="7680115" cy="453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4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78F0B-36A7-4FB1-882D-3EC23DAE6911}"/>
              </a:ext>
            </a:extLst>
          </p:cNvPr>
          <p:cNvSpPr>
            <a:spLocks noGrp="1"/>
          </p:cNvSpPr>
          <p:nvPr>
            <p:ph type="title"/>
          </p:nvPr>
        </p:nvSpPr>
        <p:spPr/>
        <p:txBody>
          <a:bodyPr/>
          <a:lstStyle/>
          <a:p>
            <a:r>
              <a:rPr lang="zh-CN" altLang="en-US"/>
              <a:t>努力成为世界主要科学中心和创新高地</a:t>
            </a:r>
            <a:endParaRPr lang="zh-CN" altLang="en-US" dirty="0"/>
          </a:p>
        </p:txBody>
      </p:sp>
      <p:sp>
        <p:nvSpPr>
          <p:cNvPr id="3" name="内容占位符 2">
            <a:extLst>
              <a:ext uri="{FF2B5EF4-FFF2-40B4-BE49-F238E27FC236}">
                <a16:creationId xmlns:a16="http://schemas.microsoft.com/office/drawing/2014/main" id="{38B4BE80-00B5-4BBD-9B44-E7BA554BFAD1}"/>
              </a:ext>
            </a:extLst>
          </p:cNvPr>
          <p:cNvSpPr>
            <a:spLocks noGrp="1"/>
          </p:cNvSpPr>
          <p:nvPr>
            <p:ph idx="1"/>
          </p:nvPr>
        </p:nvSpPr>
        <p:spPr>
          <a:xfrm>
            <a:off x="439615" y="4282164"/>
            <a:ext cx="11298116" cy="2083467"/>
          </a:xfrm>
        </p:spPr>
        <p:txBody>
          <a:bodyPr/>
          <a:lstStyle/>
          <a:p>
            <a:r>
              <a:rPr lang="en-US" altLang="zh-CN" dirty="0"/>
              <a:t>2021</a:t>
            </a:r>
            <a:r>
              <a:rPr lang="zh-CN" altLang="en-US" dirty="0"/>
              <a:t>年</a:t>
            </a:r>
            <a:r>
              <a:rPr lang="en-US" altLang="zh-CN" dirty="0"/>
              <a:t>3</a:t>
            </a:r>
            <a:r>
              <a:rPr lang="zh-CN" altLang="en-US" dirty="0"/>
              <a:t>月</a:t>
            </a:r>
            <a:r>
              <a:rPr lang="en-US" altLang="zh-CN" dirty="0"/>
              <a:t>16</a:t>
            </a:r>
            <a:r>
              <a:rPr lang="zh-CN" altLang="en-US" dirty="0"/>
              <a:t>日出版的第</a:t>
            </a:r>
            <a:r>
              <a:rPr lang="en-US" altLang="zh-CN" dirty="0"/>
              <a:t>6</a:t>
            </a:r>
            <a:r>
              <a:rPr lang="zh-CN" altLang="en-US" dirty="0"/>
              <a:t>期</a:t>
            </a:r>
            <a:r>
              <a:rPr lang="en-US" altLang="zh-CN" dirty="0"/>
              <a:t>《</a:t>
            </a:r>
            <a:r>
              <a:rPr lang="zh-CN" altLang="en-US" dirty="0"/>
              <a:t>求是</a:t>
            </a:r>
            <a:r>
              <a:rPr lang="en-US" altLang="zh-CN" dirty="0"/>
              <a:t>》</a:t>
            </a:r>
            <a:r>
              <a:rPr lang="zh-CN" altLang="en-US" dirty="0"/>
              <a:t>杂志发表习近平的重要文章</a:t>
            </a:r>
            <a:r>
              <a:rPr lang="en-US" altLang="zh-CN" dirty="0"/>
              <a:t>《</a:t>
            </a:r>
            <a:r>
              <a:rPr lang="zh-CN" altLang="en-US" dirty="0"/>
              <a:t>努力成为世界主要科学中心和创新高地</a:t>
            </a:r>
            <a:r>
              <a:rPr lang="en-US" altLang="zh-CN" dirty="0"/>
              <a:t>》</a:t>
            </a:r>
            <a:r>
              <a:rPr lang="zh-CN" altLang="en-US" dirty="0"/>
              <a:t>。</a:t>
            </a:r>
            <a:endParaRPr lang="en-US" altLang="zh-CN" dirty="0"/>
          </a:p>
          <a:p>
            <a:r>
              <a:rPr lang="zh-CN" altLang="en-US" dirty="0"/>
              <a:t>进入</a:t>
            </a:r>
            <a:r>
              <a:rPr lang="en-US" altLang="zh-CN" dirty="0"/>
              <a:t>21</a:t>
            </a:r>
            <a:r>
              <a:rPr lang="zh-CN" altLang="en-US" dirty="0"/>
              <a:t>世纪以来，全球科技创新进入空前密集活跃的时期，新一轮科技革命和产业变革正在重构全球创新版图、重塑全球经济结构。</a:t>
            </a:r>
          </a:p>
        </p:txBody>
      </p:sp>
      <p:pic>
        <p:nvPicPr>
          <p:cNvPr id="1026" name="Picture 2" descr="http://www.cppcc.gov.cn/photoworkspace/temp/2021053108455063199.jpg">
            <a:extLst>
              <a:ext uri="{FF2B5EF4-FFF2-40B4-BE49-F238E27FC236}">
                <a16:creationId xmlns:a16="http://schemas.microsoft.com/office/drawing/2014/main" id="{9EAFEA60-539F-48B3-8551-06AE2D75FA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5410" y="982886"/>
            <a:ext cx="3605629" cy="245984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3A8272F-F458-4BF9-8CAB-FF46F4C32035}"/>
              </a:ext>
            </a:extLst>
          </p:cNvPr>
          <p:cNvSpPr txBox="1"/>
          <p:nvPr/>
        </p:nvSpPr>
        <p:spPr>
          <a:xfrm>
            <a:off x="5530788" y="3488495"/>
            <a:ext cx="5814874" cy="607795"/>
          </a:xfrm>
          <a:prstGeom prst="rect">
            <a:avLst/>
          </a:prstGeom>
          <a:noFill/>
        </p:spPr>
        <p:txBody>
          <a:bodyPr wrap="square" lIns="0" rIns="0" rtlCol="0">
            <a:spAutoFit/>
          </a:bodyPr>
          <a:lstStyle/>
          <a:p>
            <a:pPr algn="just">
              <a:lnSpc>
                <a:spcPct val="125000"/>
              </a:lnSpc>
            </a:pPr>
            <a:r>
              <a:rPr lang="en-US" altLang="zh-CN" sz="1400" dirty="0">
                <a:latin typeface="微软雅黑 Light" panose="020B0502040204020203" pitchFamily="34" charset="-122"/>
                <a:ea typeface="微软雅黑 Light" panose="020B0502040204020203" pitchFamily="34" charset="-122"/>
              </a:rPr>
              <a:t>2021</a:t>
            </a:r>
            <a:r>
              <a:rPr lang="zh-CN" altLang="en-US" sz="1400" dirty="0">
                <a:latin typeface="微软雅黑 Light" panose="020B0502040204020203" pitchFamily="34" charset="-122"/>
                <a:ea typeface="微软雅黑 Light" panose="020B0502040204020203" pitchFamily="34" charset="-122"/>
              </a:rPr>
              <a:t>年</a:t>
            </a:r>
            <a:r>
              <a:rPr lang="en-US" altLang="zh-CN" sz="1400" dirty="0">
                <a:latin typeface="微软雅黑 Light" panose="020B0502040204020203" pitchFamily="34" charset="-122"/>
                <a:ea typeface="微软雅黑 Light" panose="020B0502040204020203" pitchFamily="34" charset="-122"/>
              </a:rPr>
              <a:t>5</a:t>
            </a:r>
            <a:r>
              <a:rPr lang="zh-CN" altLang="en-US" sz="1400" dirty="0">
                <a:latin typeface="微软雅黑 Light" panose="020B0502040204020203" pitchFamily="34" charset="-122"/>
                <a:ea typeface="微软雅黑 Light" panose="020B0502040204020203" pitchFamily="34" charset="-122"/>
              </a:rPr>
              <a:t>月</a:t>
            </a:r>
            <a:r>
              <a:rPr lang="en-US" altLang="zh-CN" sz="1400" dirty="0">
                <a:latin typeface="微软雅黑 Light" panose="020B0502040204020203" pitchFamily="34" charset="-122"/>
                <a:ea typeface="微软雅黑 Light" panose="020B0502040204020203" pitchFamily="34" charset="-122"/>
              </a:rPr>
              <a:t>28</a:t>
            </a:r>
            <a:r>
              <a:rPr lang="zh-CN" altLang="en-US" sz="1400" dirty="0">
                <a:latin typeface="微软雅黑 Light" panose="020B0502040204020203" pitchFamily="34" charset="-122"/>
                <a:ea typeface="微软雅黑 Light" panose="020B0502040204020203" pitchFamily="34" charset="-122"/>
              </a:rPr>
              <a:t>日，习近平在中国科学院第二十次院士大会、中国工程院第十五次院士大会和中国科学技术协会第十次全国代表大会上发表重要讲话。</a:t>
            </a:r>
          </a:p>
        </p:txBody>
      </p:sp>
      <p:pic>
        <p:nvPicPr>
          <p:cNvPr id="1030" name="Picture 6" descr="http://t14.baidu.com/it/u=3451873509,1998489899&amp;fm=224&amp;app=112&amp;f=JPEG?w=500&amp;h=500&amp;s=52F72C724F954FFB2CCD6EEE0200B03E">
            <a:extLst>
              <a:ext uri="{FF2B5EF4-FFF2-40B4-BE49-F238E27FC236}">
                <a16:creationId xmlns:a16="http://schemas.microsoft.com/office/drawing/2014/main" id="{7EE8A017-A459-40C7-BFC1-AC6FCAA54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070" y="1636450"/>
            <a:ext cx="2439047" cy="2439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68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AC11F-B0F0-4DA9-AD5B-C03F182252EF}"/>
              </a:ext>
            </a:extLst>
          </p:cNvPr>
          <p:cNvSpPr>
            <a:spLocks noGrp="1"/>
          </p:cNvSpPr>
          <p:nvPr>
            <p:ph type="title"/>
          </p:nvPr>
        </p:nvSpPr>
        <p:spPr/>
        <p:txBody>
          <a:bodyPr/>
          <a:lstStyle/>
          <a:p>
            <a:r>
              <a:rPr lang="zh-CN" altLang="en-US" dirty="0"/>
              <a:t>信息科技领域</a:t>
            </a:r>
          </a:p>
        </p:txBody>
      </p:sp>
      <p:sp>
        <p:nvSpPr>
          <p:cNvPr id="3" name="内容占位符 2">
            <a:extLst>
              <a:ext uri="{FF2B5EF4-FFF2-40B4-BE49-F238E27FC236}">
                <a16:creationId xmlns:a16="http://schemas.microsoft.com/office/drawing/2014/main" id="{CEF94A2A-FC9B-4DCD-925E-1DE54207DEEC}"/>
              </a:ext>
            </a:extLst>
          </p:cNvPr>
          <p:cNvSpPr>
            <a:spLocks noGrp="1"/>
          </p:cNvSpPr>
          <p:nvPr>
            <p:ph idx="1"/>
          </p:nvPr>
        </p:nvSpPr>
        <p:spPr/>
        <p:txBody>
          <a:bodyPr/>
          <a:lstStyle/>
          <a:p>
            <a:r>
              <a:rPr lang="zh-CN" altLang="en-US" dirty="0"/>
              <a:t>以人工智能、量子信息、移动通信、物联网、区块链为代表的新一代信息技术加速突破应用。</a:t>
            </a:r>
          </a:p>
        </p:txBody>
      </p:sp>
      <p:pic>
        <p:nvPicPr>
          <p:cNvPr id="2050" name="Picture 2" descr="https://cnqo.phys.strath.ac.uk/wp-content/uploads/2012/03/quantum_info_resized.jpg">
            <a:extLst>
              <a:ext uri="{FF2B5EF4-FFF2-40B4-BE49-F238E27FC236}">
                <a16:creationId xmlns:a16="http://schemas.microsoft.com/office/drawing/2014/main" id="{7D0C3B1C-9EC2-4D4E-9F39-E1FF5237A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31" y="2718827"/>
            <a:ext cx="5561169" cy="278058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DB12ECA-ECFC-4934-86E9-BB5DF593AC1B}"/>
              </a:ext>
            </a:extLst>
          </p:cNvPr>
          <p:cNvPicPr>
            <a:picLocks noChangeAspect="1"/>
          </p:cNvPicPr>
          <p:nvPr/>
        </p:nvPicPr>
        <p:blipFill>
          <a:blip r:embed="rId3"/>
          <a:stretch>
            <a:fillRect/>
          </a:stretch>
        </p:blipFill>
        <p:spPr>
          <a:xfrm>
            <a:off x="6526269" y="2420873"/>
            <a:ext cx="5130900" cy="3078539"/>
          </a:xfrm>
          <a:prstGeom prst="rect">
            <a:avLst/>
          </a:prstGeom>
        </p:spPr>
      </p:pic>
    </p:spTree>
    <p:extLst>
      <p:ext uri="{BB962C8B-B14F-4D97-AF65-F5344CB8AC3E}">
        <p14:creationId xmlns:p14="http://schemas.microsoft.com/office/powerpoint/2010/main" val="86477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15F3C-6382-46D4-997A-1F8C39A1309F}"/>
              </a:ext>
            </a:extLst>
          </p:cNvPr>
          <p:cNvSpPr>
            <a:spLocks noGrp="1"/>
          </p:cNvSpPr>
          <p:nvPr>
            <p:ph type="title"/>
          </p:nvPr>
        </p:nvSpPr>
        <p:spPr/>
        <p:txBody>
          <a:bodyPr/>
          <a:lstStyle/>
          <a:p>
            <a:r>
              <a:rPr lang="zh-CN" altLang="en-US" dirty="0"/>
              <a:t>生物医药领域</a:t>
            </a:r>
          </a:p>
        </p:txBody>
      </p:sp>
      <p:sp>
        <p:nvSpPr>
          <p:cNvPr id="3" name="内容占位符 2">
            <a:extLst>
              <a:ext uri="{FF2B5EF4-FFF2-40B4-BE49-F238E27FC236}">
                <a16:creationId xmlns:a16="http://schemas.microsoft.com/office/drawing/2014/main" id="{5FA6815E-5B14-40D4-8B45-F1F77E4AF2E6}"/>
              </a:ext>
            </a:extLst>
          </p:cNvPr>
          <p:cNvSpPr>
            <a:spLocks noGrp="1"/>
          </p:cNvSpPr>
          <p:nvPr>
            <p:ph idx="1"/>
          </p:nvPr>
        </p:nvSpPr>
        <p:spPr/>
        <p:txBody>
          <a:bodyPr/>
          <a:lstStyle/>
          <a:p>
            <a:r>
              <a:rPr lang="zh-CN" altLang="en-US" dirty="0"/>
              <a:t>以合成生物学、基因编辑、脑科学、再生医学等为代表的生命科学领域孕育新的变革。</a:t>
            </a:r>
            <a:endParaRPr lang="en-US" altLang="zh-CN" dirty="0"/>
          </a:p>
        </p:txBody>
      </p:sp>
      <p:sp>
        <p:nvSpPr>
          <p:cNvPr id="8" name="矩形: 圆角 7">
            <a:extLst>
              <a:ext uri="{FF2B5EF4-FFF2-40B4-BE49-F238E27FC236}">
                <a16:creationId xmlns:a16="http://schemas.microsoft.com/office/drawing/2014/main" id="{0A85802C-7722-4006-9484-67BFC015FC90}"/>
              </a:ext>
            </a:extLst>
          </p:cNvPr>
          <p:cNvSpPr/>
          <p:nvPr/>
        </p:nvSpPr>
        <p:spPr>
          <a:xfrm>
            <a:off x="1692110" y="2173563"/>
            <a:ext cx="8793125" cy="3920144"/>
          </a:xfrm>
          <a:prstGeom prst="roundRect">
            <a:avLst>
              <a:gd name="adj" fmla="val 11229"/>
            </a:avLst>
          </a:prstGeom>
          <a:solidFill>
            <a:schemeClr val="accent5">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648000" lvl="1" indent="-285750">
              <a:lnSpc>
                <a:spcPct val="150000"/>
              </a:lnSpc>
              <a:spcAft>
                <a:spcPts val="400"/>
              </a:spcAft>
              <a:buFont typeface="Wingdings" panose="05000000000000000000" pitchFamily="2" charset="2"/>
              <a:buChar char="ü"/>
            </a:pPr>
            <a:r>
              <a:rPr lang="zh-CN" altLang="en-US" b="1" dirty="0">
                <a:solidFill>
                  <a:srgbClr val="333333"/>
                </a:solidFill>
                <a:latin typeface="Georgia" panose="02040502050405020303" pitchFamily="18" charset="0"/>
                <a:ea typeface="微软雅黑" pitchFamily="34" charset="-122"/>
              </a:rPr>
              <a:t>人工设计操作生物体能力不断增强</a:t>
            </a:r>
          </a:p>
          <a:p>
            <a:pPr marL="648000" lvl="1" indent="-285750">
              <a:lnSpc>
                <a:spcPct val="150000"/>
              </a:lnSpc>
              <a:spcAft>
                <a:spcPts val="400"/>
              </a:spcAft>
              <a:buFont typeface="Wingdings" panose="05000000000000000000" pitchFamily="2" charset="2"/>
              <a:buChar char="ü"/>
            </a:pPr>
            <a:r>
              <a:rPr lang="zh-CN" altLang="en-US" b="1" dirty="0">
                <a:solidFill>
                  <a:srgbClr val="333333"/>
                </a:solidFill>
                <a:latin typeface="Georgia" panose="02040502050405020303" pitchFamily="18" charset="0"/>
                <a:ea typeface="微软雅黑" pitchFamily="34" charset="-122"/>
              </a:rPr>
              <a:t>基因组学和生物技术发展推动更先进的育种技术</a:t>
            </a:r>
          </a:p>
          <a:p>
            <a:pPr marL="648000" lvl="1" indent="-285750">
              <a:lnSpc>
                <a:spcPct val="150000"/>
              </a:lnSpc>
              <a:spcAft>
                <a:spcPts val="400"/>
              </a:spcAft>
              <a:buFont typeface="Wingdings" panose="05000000000000000000" pitchFamily="2" charset="2"/>
              <a:buChar char="ü"/>
            </a:pPr>
            <a:r>
              <a:rPr lang="zh-CN" altLang="en-US" b="1" dirty="0">
                <a:solidFill>
                  <a:srgbClr val="333333"/>
                </a:solidFill>
                <a:latin typeface="Georgia" panose="02040502050405020303" pitchFamily="18" charset="0"/>
                <a:ea typeface="微软雅黑" pitchFamily="34" charset="-122"/>
              </a:rPr>
              <a:t>以绿色精准为核心的智慧农业成为未来趋势</a:t>
            </a:r>
          </a:p>
          <a:p>
            <a:pPr marL="648000" lvl="1" indent="-285750">
              <a:lnSpc>
                <a:spcPct val="150000"/>
              </a:lnSpc>
              <a:spcAft>
                <a:spcPts val="400"/>
              </a:spcAft>
              <a:buFont typeface="Wingdings" panose="05000000000000000000" pitchFamily="2" charset="2"/>
              <a:buChar char="ü"/>
            </a:pPr>
            <a:r>
              <a:rPr lang="zh-CN" altLang="en-US" b="1" dirty="0">
                <a:solidFill>
                  <a:srgbClr val="333333"/>
                </a:solidFill>
                <a:latin typeface="Georgia" panose="02040502050405020303" pitchFamily="18" charset="0"/>
                <a:ea typeface="微软雅黑" pitchFamily="34" charset="-122"/>
              </a:rPr>
              <a:t>基因编辑、人工生命体与智能细胞、生物计算与生物传感、新型生物育种等</a:t>
            </a:r>
            <a:endParaRPr lang="en-US" altLang="zh-CN" b="1" dirty="0">
              <a:solidFill>
                <a:srgbClr val="333333"/>
              </a:solidFill>
              <a:latin typeface="Georgia" panose="02040502050405020303" pitchFamily="18" charset="0"/>
              <a:ea typeface="微软雅黑" pitchFamily="34" charset="-122"/>
            </a:endParaRPr>
          </a:p>
          <a:p>
            <a:pPr marL="648000" lvl="1" indent="-285750">
              <a:lnSpc>
                <a:spcPct val="150000"/>
              </a:lnSpc>
              <a:spcAft>
                <a:spcPts val="400"/>
              </a:spcAft>
              <a:buFont typeface="Wingdings" panose="05000000000000000000" pitchFamily="2" charset="2"/>
              <a:buChar char="ü"/>
            </a:pPr>
            <a:r>
              <a:rPr lang="zh-CN" altLang="en-US" b="1" dirty="0">
                <a:solidFill>
                  <a:srgbClr val="333333"/>
                </a:solidFill>
                <a:latin typeface="Georgia" panose="02040502050405020303" pitchFamily="18" charset="0"/>
                <a:ea typeface="微软雅黑" pitchFamily="34" charset="-122"/>
              </a:rPr>
              <a:t>脑科学与人工智能、大数据、认知科学、心理学的互动融合加速</a:t>
            </a:r>
          </a:p>
          <a:p>
            <a:pPr marL="648000" lvl="1" indent="-285750">
              <a:lnSpc>
                <a:spcPct val="150000"/>
              </a:lnSpc>
              <a:spcAft>
                <a:spcPts val="400"/>
              </a:spcAft>
              <a:buFont typeface="Wingdings" panose="05000000000000000000" pitchFamily="2" charset="2"/>
              <a:buChar char="ü"/>
            </a:pPr>
            <a:r>
              <a:rPr lang="zh-CN" altLang="en-US" b="1" dirty="0">
                <a:solidFill>
                  <a:srgbClr val="333333"/>
                </a:solidFill>
                <a:latin typeface="Georgia" panose="02040502050405020303" pitchFamily="18" charset="0"/>
                <a:ea typeface="微软雅黑" pitchFamily="34" charset="-122"/>
              </a:rPr>
              <a:t>医药科学研究朝精准、定量和可视化方向加快推进</a:t>
            </a:r>
          </a:p>
          <a:p>
            <a:pPr marL="648000" lvl="1" indent="-285750">
              <a:lnSpc>
                <a:spcPct val="150000"/>
              </a:lnSpc>
              <a:spcAft>
                <a:spcPts val="400"/>
              </a:spcAft>
              <a:buFont typeface="Wingdings" panose="05000000000000000000" pitchFamily="2" charset="2"/>
              <a:buChar char="ü"/>
            </a:pPr>
            <a:r>
              <a:rPr lang="zh-CN" altLang="en-US" b="1" dirty="0">
                <a:solidFill>
                  <a:srgbClr val="333333"/>
                </a:solidFill>
                <a:latin typeface="Georgia" panose="02040502050405020303" pitchFamily="18" charset="0"/>
                <a:ea typeface="微软雅黑" pitchFamily="34" charset="-122"/>
              </a:rPr>
              <a:t>利用合成生物学在改造和重组生命方面的研究越发深入</a:t>
            </a:r>
          </a:p>
          <a:p>
            <a:pPr marL="648000" lvl="1" indent="-285750">
              <a:lnSpc>
                <a:spcPct val="150000"/>
              </a:lnSpc>
              <a:spcAft>
                <a:spcPts val="400"/>
              </a:spcAft>
              <a:buFont typeface="Wingdings" panose="05000000000000000000" pitchFamily="2" charset="2"/>
              <a:buChar char="ü"/>
            </a:pPr>
            <a:r>
              <a:rPr lang="zh-CN" altLang="en-US" b="1" dirty="0">
                <a:solidFill>
                  <a:srgbClr val="333333"/>
                </a:solidFill>
                <a:latin typeface="Georgia" panose="02040502050405020303" pitchFamily="18" charset="0"/>
                <a:ea typeface="微软雅黑" pitchFamily="34" charset="-122"/>
              </a:rPr>
              <a:t>精准医学、合成生物学、脑图谱、细胞图谱、靶向药物等</a:t>
            </a:r>
          </a:p>
        </p:txBody>
      </p:sp>
    </p:spTree>
    <p:extLst>
      <p:ext uri="{BB962C8B-B14F-4D97-AF65-F5344CB8AC3E}">
        <p14:creationId xmlns:p14="http://schemas.microsoft.com/office/powerpoint/2010/main" val="261408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AC11F-B0F0-4DA9-AD5B-C03F182252EF}"/>
              </a:ext>
            </a:extLst>
          </p:cNvPr>
          <p:cNvSpPr>
            <a:spLocks noGrp="1"/>
          </p:cNvSpPr>
          <p:nvPr>
            <p:ph type="title"/>
          </p:nvPr>
        </p:nvSpPr>
        <p:spPr/>
        <p:txBody>
          <a:bodyPr/>
          <a:lstStyle/>
          <a:p>
            <a:r>
              <a:rPr lang="zh-CN" altLang="en-US" dirty="0"/>
              <a:t>智能制造领域</a:t>
            </a:r>
          </a:p>
        </p:txBody>
      </p:sp>
      <p:sp>
        <p:nvSpPr>
          <p:cNvPr id="3" name="内容占位符 2">
            <a:extLst>
              <a:ext uri="{FF2B5EF4-FFF2-40B4-BE49-F238E27FC236}">
                <a16:creationId xmlns:a16="http://schemas.microsoft.com/office/drawing/2014/main" id="{CEF94A2A-FC9B-4DCD-925E-1DE54207DEEC}"/>
              </a:ext>
            </a:extLst>
          </p:cNvPr>
          <p:cNvSpPr>
            <a:spLocks noGrp="1"/>
          </p:cNvSpPr>
          <p:nvPr>
            <p:ph idx="1"/>
          </p:nvPr>
        </p:nvSpPr>
        <p:spPr>
          <a:xfrm>
            <a:off x="439616" y="1541721"/>
            <a:ext cx="2633194" cy="2923954"/>
          </a:xfrm>
        </p:spPr>
        <p:txBody>
          <a:bodyPr/>
          <a:lstStyle/>
          <a:p>
            <a:r>
              <a:rPr lang="zh-CN" altLang="en-US" dirty="0"/>
              <a:t>融合机器人、数字化、新材料的先进制造技术正在加速推进制造业向智能化、服务化、绿色化转型。</a:t>
            </a:r>
          </a:p>
        </p:txBody>
      </p:sp>
      <p:pic>
        <p:nvPicPr>
          <p:cNvPr id="6146" name="Picture 2" descr="https://cobuilder.com/wp-content/uploads/2020/01/Digital_Twin.png">
            <a:extLst>
              <a:ext uri="{FF2B5EF4-FFF2-40B4-BE49-F238E27FC236}">
                <a16:creationId xmlns:a16="http://schemas.microsoft.com/office/drawing/2014/main" id="{B794F590-7683-42BE-84A5-8878706736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25" t="4559" r="7895" b="5601"/>
          <a:stretch/>
        </p:blipFill>
        <p:spPr bwMode="auto">
          <a:xfrm>
            <a:off x="3273993" y="764293"/>
            <a:ext cx="8463738" cy="504108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68FB3DE-81C6-41E6-8DB8-DA76407DE8D5}"/>
              </a:ext>
            </a:extLst>
          </p:cNvPr>
          <p:cNvSpPr txBox="1"/>
          <p:nvPr/>
        </p:nvSpPr>
        <p:spPr>
          <a:xfrm>
            <a:off x="3766697" y="5893652"/>
            <a:ext cx="7478329" cy="400110"/>
          </a:xfrm>
          <a:prstGeom prst="rect">
            <a:avLst/>
          </a:prstGeom>
          <a:noFill/>
        </p:spPr>
        <p:txBody>
          <a:bodyPr wrap="none" rtlCol="0">
            <a:spAutoFit/>
          </a:bodyPr>
          <a:lstStyle/>
          <a:p>
            <a:r>
              <a:rPr lang="en-US" altLang="zh-CN" sz="2000" dirty="0">
                <a:solidFill>
                  <a:srgbClr val="0070C0"/>
                </a:solidFill>
              </a:rPr>
              <a:t>The ‘digital twin’ – a bridge between the physical and the digital world</a:t>
            </a:r>
            <a:endParaRPr lang="zh-CN" altLang="en-US" sz="2000" dirty="0">
              <a:solidFill>
                <a:srgbClr val="0070C0"/>
              </a:solidFill>
            </a:endParaRPr>
          </a:p>
        </p:txBody>
      </p:sp>
    </p:spTree>
    <p:extLst>
      <p:ext uri="{BB962C8B-B14F-4D97-AF65-F5344CB8AC3E}">
        <p14:creationId xmlns:p14="http://schemas.microsoft.com/office/powerpoint/2010/main" val="121210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BEBE5-E22C-4153-B139-70EF8B77197E}"/>
              </a:ext>
            </a:extLst>
          </p:cNvPr>
          <p:cNvSpPr>
            <a:spLocks noGrp="1"/>
          </p:cNvSpPr>
          <p:nvPr>
            <p:ph type="title"/>
          </p:nvPr>
        </p:nvSpPr>
        <p:spPr/>
        <p:txBody>
          <a:bodyPr/>
          <a:lstStyle/>
          <a:p>
            <a:r>
              <a:rPr lang="zh-CN" altLang="en-US" dirty="0"/>
              <a:t>能源环境领域</a:t>
            </a:r>
          </a:p>
        </p:txBody>
      </p:sp>
      <p:sp>
        <p:nvSpPr>
          <p:cNvPr id="3" name="内容占位符 2">
            <a:extLst>
              <a:ext uri="{FF2B5EF4-FFF2-40B4-BE49-F238E27FC236}">
                <a16:creationId xmlns:a16="http://schemas.microsoft.com/office/drawing/2014/main" id="{CCC6023E-6FAF-49A4-AB14-4C266FD98782}"/>
              </a:ext>
            </a:extLst>
          </p:cNvPr>
          <p:cNvSpPr>
            <a:spLocks noGrp="1"/>
          </p:cNvSpPr>
          <p:nvPr>
            <p:ph idx="1"/>
          </p:nvPr>
        </p:nvSpPr>
        <p:spPr/>
        <p:txBody>
          <a:bodyPr/>
          <a:lstStyle/>
          <a:p>
            <a:r>
              <a:rPr lang="zh-CN" altLang="en-US" dirty="0"/>
              <a:t>以清洁高效可持续为目标的能源技术加速发展将引发全球能源变革，空间和海洋技术正在拓展人类生存发展新疆域。</a:t>
            </a:r>
          </a:p>
        </p:txBody>
      </p:sp>
      <p:pic>
        <p:nvPicPr>
          <p:cNvPr id="7170" name="Picture 2" descr="https://www.lek.com/sites/default/files/sample-visuals/2005-Smart-Energy-charts-EN-Figure-1.jpg">
            <a:extLst>
              <a:ext uri="{FF2B5EF4-FFF2-40B4-BE49-F238E27FC236}">
                <a16:creationId xmlns:a16="http://schemas.microsoft.com/office/drawing/2014/main" id="{50B32810-2BC0-4CC5-AB02-2228CBC4777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1" t="25737" r="23309" b="20896"/>
          <a:stretch/>
        </p:blipFill>
        <p:spPr bwMode="auto">
          <a:xfrm>
            <a:off x="1935126" y="2445489"/>
            <a:ext cx="7445404" cy="381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7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DE84A-0101-4561-9BF9-59B0DF349814}"/>
              </a:ext>
            </a:extLst>
          </p:cNvPr>
          <p:cNvSpPr>
            <a:spLocks noGrp="1"/>
          </p:cNvSpPr>
          <p:nvPr>
            <p:ph type="title"/>
          </p:nvPr>
        </p:nvSpPr>
        <p:spPr>
          <a:xfrm>
            <a:off x="4199624" y="6067632"/>
            <a:ext cx="7545434" cy="437186"/>
          </a:xfrm>
        </p:spPr>
        <p:txBody>
          <a:bodyPr/>
          <a:lstStyle/>
          <a:p>
            <a:r>
              <a:rPr lang="en-US" altLang="zh-CN" sz="1800" dirty="0"/>
              <a:t>——</a:t>
            </a:r>
            <a:r>
              <a:rPr lang="zh-CN" altLang="en-US" sz="1800" dirty="0"/>
              <a:t>摘自习近平在两院院士大会、中国科协第十次全国代表大会上的讲话</a:t>
            </a:r>
          </a:p>
        </p:txBody>
      </p:sp>
      <p:sp>
        <p:nvSpPr>
          <p:cNvPr id="3" name="内容占位符 2">
            <a:extLst>
              <a:ext uri="{FF2B5EF4-FFF2-40B4-BE49-F238E27FC236}">
                <a16:creationId xmlns:a16="http://schemas.microsoft.com/office/drawing/2014/main" id="{3B7E2F66-B3CD-4909-A29F-2F6FD6F54A78}"/>
              </a:ext>
            </a:extLst>
          </p:cNvPr>
          <p:cNvSpPr>
            <a:spLocks noGrp="1"/>
          </p:cNvSpPr>
          <p:nvPr>
            <p:ph idx="1"/>
          </p:nvPr>
        </p:nvSpPr>
        <p:spPr>
          <a:xfrm>
            <a:off x="446942" y="614306"/>
            <a:ext cx="11298116" cy="5212333"/>
          </a:xfrm>
        </p:spPr>
        <p:txBody>
          <a:bodyPr/>
          <a:lstStyle/>
          <a:p>
            <a:pPr>
              <a:spcBef>
                <a:spcPts val="600"/>
              </a:spcBef>
              <a:spcAft>
                <a:spcPts val="0"/>
              </a:spcAft>
            </a:pPr>
            <a:r>
              <a:rPr lang="zh-CN" altLang="en-US" dirty="0"/>
              <a:t>当前，</a:t>
            </a:r>
            <a:r>
              <a:rPr lang="zh-CN" altLang="en-US" dirty="0">
                <a:solidFill>
                  <a:srgbClr val="0070C0"/>
                </a:solidFill>
              </a:rPr>
              <a:t>新一轮科技革命和产业变革</a:t>
            </a:r>
            <a:r>
              <a:rPr lang="zh-CN" altLang="en-US" dirty="0"/>
              <a:t>突飞猛进，</a:t>
            </a:r>
            <a:r>
              <a:rPr lang="zh-CN" altLang="en-US" dirty="0">
                <a:solidFill>
                  <a:srgbClr val="0070C0"/>
                </a:solidFill>
              </a:rPr>
              <a:t>科学研究范式</a:t>
            </a:r>
            <a:r>
              <a:rPr lang="zh-CN" altLang="en-US" dirty="0"/>
              <a:t>正在发生深刻变革，</a:t>
            </a:r>
            <a:r>
              <a:rPr lang="zh-CN" altLang="en-US" dirty="0">
                <a:solidFill>
                  <a:srgbClr val="0070C0"/>
                </a:solidFill>
              </a:rPr>
              <a:t>学科交叉融合</a:t>
            </a:r>
            <a:r>
              <a:rPr lang="zh-CN" altLang="en-US" dirty="0"/>
              <a:t>不断发展，科学技术和经济社会发展</a:t>
            </a:r>
            <a:r>
              <a:rPr lang="zh-CN" altLang="en-US" dirty="0">
                <a:solidFill>
                  <a:srgbClr val="0070C0"/>
                </a:solidFill>
              </a:rPr>
              <a:t>加速渗透融合</a:t>
            </a:r>
            <a:r>
              <a:rPr lang="zh-CN" altLang="en-US" dirty="0"/>
              <a:t>。</a:t>
            </a:r>
            <a:endParaRPr lang="en-US" altLang="zh-CN" dirty="0"/>
          </a:p>
          <a:p>
            <a:pPr>
              <a:spcBef>
                <a:spcPts val="600"/>
              </a:spcBef>
              <a:spcAft>
                <a:spcPts val="0"/>
              </a:spcAft>
            </a:pPr>
            <a:r>
              <a:rPr lang="zh-CN" altLang="en-US" dirty="0"/>
              <a:t>科技创新</a:t>
            </a:r>
            <a:r>
              <a:rPr lang="zh-CN" altLang="en-US" dirty="0">
                <a:solidFill>
                  <a:srgbClr val="0070C0"/>
                </a:solidFill>
              </a:rPr>
              <a:t>广度显著加大</a:t>
            </a:r>
            <a:r>
              <a:rPr lang="zh-CN" altLang="en-US" dirty="0"/>
              <a:t>，宏观世界大至天体运行、星系演化、宇宙起源，微观世界小至基因编辑、粒子结构、量子调控，都是当今世界科技发展的最前沿。</a:t>
            </a:r>
            <a:endParaRPr lang="en-US" altLang="zh-CN" dirty="0"/>
          </a:p>
          <a:p>
            <a:pPr>
              <a:spcBef>
                <a:spcPts val="600"/>
              </a:spcBef>
              <a:spcAft>
                <a:spcPts val="0"/>
              </a:spcAft>
            </a:pPr>
            <a:r>
              <a:rPr lang="zh-CN" altLang="en-US" dirty="0"/>
              <a:t>科技创新</a:t>
            </a:r>
            <a:r>
              <a:rPr lang="zh-CN" altLang="en-US" dirty="0">
                <a:solidFill>
                  <a:srgbClr val="0070C0"/>
                </a:solidFill>
              </a:rPr>
              <a:t>深度显著加深</a:t>
            </a:r>
            <a:r>
              <a:rPr lang="zh-CN" altLang="en-US" dirty="0"/>
              <a:t>，深空探测成为科技竞争的制高点，深海、深地探测为人类认识自然不断拓展新的视野。</a:t>
            </a:r>
            <a:endParaRPr lang="en-US" altLang="zh-CN" dirty="0"/>
          </a:p>
          <a:p>
            <a:pPr>
              <a:spcBef>
                <a:spcPts val="600"/>
              </a:spcBef>
              <a:spcAft>
                <a:spcPts val="0"/>
              </a:spcAft>
            </a:pPr>
            <a:r>
              <a:rPr lang="zh-CN" altLang="en-US" dirty="0"/>
              <a:t>科技创新</a:t>
            </a:r>
            <a:r>
              <a:rPr lang="zh-CN" altLang="en-US" dirty="0">
                <a:solidFill>
                  <a:srgbClr val="0070C0"/>
                </a:solidFill>
              </a:rPr>
              <a:t>速度显著加快</a:t>
            </a:r>
            <a:r>
              <a:rPr lang="zh-CN" altLang="en-US" dirty="0"/>
              <a:t>，以信息技术、人工智能为代表的新兴科技快速发展，大大拓展了时间、空间和人们认知范围，人类正在进入一个“人机物”三元融合的万物智能互联时代。生物科学基础研究和应用研究快速发展。</a:t>
            </a:r>
            <a:endParaRPr lang="en-US" altLang="zh-CN" dirty="0"/>
          </a:p>
          <a:p>
            <a:pPr>
              <a:spcBef>
                <a:spcPts val="600"/>
              </a:spcBef>
              <a:spcAft>
                <a:spcPts val="0"/>
              </a:spcAft>
            </a:pPr>
            <a:r>
              <a:rPr lang="zh-CN" altLang="en-US" dirty="0"/>
              <a:t>科技创新</a:t>
            </a:r>
            <a:r>
              <a:rPr lang="zh-CN" altLang="en-US" dirty="0">
                <a:solidFill>
                  <a:srgbClr val="0070C0"/>
                </a:solidFill>
              </a:rPr>
              <a:t>精度显著加强</a:t>
            </a:r>
            <a:r>
              <a:rPr lang="zh-CN" altLang="en-US" dirty="0"/>
              <a:t>，对生物大分子和基因的研究进入精准调控阶段，从认识生命、改造生命走向合成生命、设计生命，在给人类带来福祉的同时，也带来生命伦理的挑战。</a:t>
            </a:r>
          </a:p>
        </p:txBody>
      </p:sp>
    </p:spTree>
    <p:extLst>
      <p:ext uri="{BB962C8B-B14F-4D97-AF65-F5344CB8AC3E}">
        <p14:creationId xmlns:p14="http://schemas.microsoft.com/office/powerpoint/2010/main" val="116030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47FCD-1D46-4C0D-8BED-17C59B52D878}"/>
              </a:ext>
            </a:extLst>
          </p:cNvPr>
          <p:cNvSpPr>
            <a:spLocks noGrp="1"/>
          </p:cNvSpPr>
          <p:nvPr>
            <p:ph type="title"/>
          </p:nvPr>
        </p:nvSpPr>
        <p:spPr/>
        <p:txBody>
          <a:bodyPr/>
          <a:lstStyle/>
          <a:p>
            <a:r>
              <a:rPr lang="zh-CN" altLang="en-US" dirty="0"/>
              <a:t>新科技革命和产业变革扑面而来</a:t>
            </a:r>
          </a:p>
        </p:txBody>
      </p:sp>
      <p:sp>
        <p:nvSpPr>
          <p:cNvPr id="3" name="内容占位符 2">
            <a:extLst>
              <a:ext uri="{FF2B5EF4-FFF2-40B4-BE49-F238E27FC236}">
                <a16:creationId xmlns:a16="http://schemas.microsoft.com/office/drawing/2014/main" id="{FEEAE5D1-3B31-4849-A146-751495F40889}"/>
              </a:ext>
            </a:extLst>
          </p:cNvPr>
          <p:cNvSpPr>
            <a:spLocks noGrp="1"/>
          </p:cNvSpPr>
          <p:nvPr>
            <p:ph idx="1"/>
          </p:nvPr>
        </p:nvSpPr>
        <p:spPr/>
        <p:txBody>
          <a:bodyPr/>
          <a:lstStyle/>
          <a:p>
            <a:r>
              <a:rPr lang="zh-CN" altLang="en-US" dirty="0"/>
              <a:t>信息、生命、制造、能源、空间、海洋等的原创突破为前沿技术、颠覆性技术提供了更多创新源泉，学科之间、科学和技术之间、技术之间、自然科学和人文社会科学之间日益呈现交叉融合趋势，科学技术从来没有像今天这样深刻影响着国家前途命运，从来没有像今天这样深刻影响着人民生活福祉。</a:t>
            </a:r>
          </a:p>
        </p:txBody>
      </p:sp>
      <p:sp>
        <p:nvSpPr>
          <p:cNvPr id="4" name="矩形: 圆角 3">
            <a:extLst>
              <a:ext uri="{FF2B5EF4-FFF2-40B4-BE49-F238E27FC236}">
                <a16:creationId xmlns:a16="http://schemas.microsoft.com/office/drawing/2014/main" id="{9EEF86C0-DA2D-4570-9582-F6C71234BFB5}"/>
              </a:ext>
            </a:extLst>
          </p:cNvPr>
          <p:cNvSpPr/>
          <p:nvPr/>
        </p:nvSpPr>
        <p:spPr>
          <a:xfrm>
            <a:off x="1096687" y="3503428"/>
            <a:ext cx="9983972" cy="2729297"/>
          </a:xfrm>
          <a:prstGeom prst="roundRect">
            <a:avLst>
              <a:gd name="adj" fmla="val 14330"/>
            </a:avLst>
          </a:pr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468000" indent="-285750">
              <a:lnSpc>
                <a:spcPct val="150000"/>
              </a:lnSpc>
              <a:spcBef>
                <a:spcPts val="600"/>
              </a:spcBef>
              <a:buFont typeface="Wingdings" panose="05000000000000000000" pitchFamily="2" charset="2"/>
              <a:buChar char="ü"/>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第一，充分认识</a:t>
            </a:r>
            <a:r>
              <a:rPr lang="zh-CN" altLang="en-US" b="1" dirty="0">
                <a:solidFill>
                  <a:srgbClr val="0070C0"/>
                </a:solidFill>
                <a:latin typeface="微软雅黑" panose="020B0503020204020204" pitchFamily="34" charset="-122"/>
                <a:ea typeface="微软雅黑" panose="020B0503020204020204" pitchFamily="34" charset="-122"/>
              </a:rPr>
              <a:t>创新是第一动力</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，提供高质量科技供给，着力支撑现代化经济体系建设。</a:t>
            </a:r>
          </a:p>
          <a:p>
            <a:pPr marL="468000" indent="-285750">
              <a:lnSpc>
                <a:spcPct val="150000"/>
              </a:lnSpc>
              <a:spcBef>
                <a:spcPts val="600"/>
              </a:spcBef>
              <a:buFont typeface="Wingdings" panose="05000000000000000000" pitchFamily="2" charset="2"/>
              <a:buChar char="ü"/>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第二，矢志不移自主创新，坚定创新信心，着力增强</a:t>
            </a:r>
            <a:r>
              <a:rPr lang="zh-CN" altLang="en-US" b="1" dirty="0">
                <a:solidFill>
                  <a:srgbClr val="0070C0"/>
                </a:solidFill>
                <a:latin typeface="微软雅黑" panose="020B0503020204020204" pitchFamily="34" charset="-122"/>
                <a:ea typeface="微软雅黑" panose="020B0503020204020204" pitchFamily="34" charset="-122"/>
              </a:rPr>
              <a:t>自主创新能力</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a:t>
            </a:r>
          </a:p>
          <a:p>
            <a:pPr marL="468000" indent="-285750">
              <a:lnSpc>
                <a:spcPct val="150000"/>
              </a:lnSpc>
              <a:spcBef>
                <a:spcPts val="600"/>
              </a:spcBef>
              <a:buFont typeface="Wingdings" panose="05000000000000000000" pitchFamily="2" charset="2"/>
              <a:buChar char="ü"/>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第三，全面深化科技体制改革，提升创新体系效能，着力</a:t>
            </a:r>
            <a:r>
              <a:rPr lang="zh-CN" altLang="en-US" b="1" dirty="0">
                <a:solidFill>
                  <a:srgbClr val="0070C0"/>
                </a:solidFill>
                <a:latin typeface="微软雅黑" panose="020B0503020204020204" pitchFamily="34" charset="-122"/>
                <a:ea typeface="微软雅黑" panose="020B0503020204020204" pitchFamily="34" charset="-122"/>
              </a:rPr>
              <a:t>激发创新活力</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a:t>
            </a:r>
          </a:p>
          <a:p>
            <a:pPr marL="468000" indent="-285750">
              <a:lnSpc>
                <a:spcPct val="150000"/>
              </a:lnSpc>
              <a:spcBef>
                <a:spcPts val="600"/>
              </a:spcBef>
              <a:buFont typeface="Wingdings" panose="05000000000000000000" pitchFamily="2" charset="2"/>
              <a:buChar char="ü"/>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第四，深度参与全球科技治理，贡献中国智慧，着力推动</a:t>
            </a:r>
            <a:r>
              <a:rPr lang="zh-CN" altLang="en-US" b="1" dirty="0">
                <a:solidFill>
                  <a:srgbClr val="0070C0"/>
                </a:solidFill>
                <a:latin typeface="微软雅黑" panose="020B0503020204020204" pitchFamily="34" charset="-122"/>
                <a:ea typeface="微软雅黑" panose="020B0503020204020204" pitchFamily="34" charset="-122"/>
              </a:rPr>
              <a:t>构建人类命运共同体</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468000" indent="-285750">
              <a:lnSpc>
                <a:spcPct val="150000"/>
              </a:lnSpc>
              <a:spcBef>
                <a:spcPts val="600"/>
              </a:spcBef>
              <a:buFont typeface="Wingdings" panose="05000000000000000000" pitchFamily="2" charset="2"/>
              <a:buChar char="ü"/>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第五，牢固确立人才引领发展的战略地位，全面聚集人才，着力</a:t>
            </a:r>
            <a:r>
              <a:rPr lang="zh-CN" altLang="en-US" b="1" dirty="0">
                <a:solidFill>
                  <a:srgbClr val="0070C0"/>
                </a:solidFill>
                <a:latin typeface="微软雅黑" panose="020B0503020204020204" pitchFamily="34" charset="-122"/>
                <a:ea typeface="微软雅黑" panose="020B0503020204020204" pitchFamily="34" charset="-122"/>
              </a:rPr>
              <a:t>夯实创新发展人才基础</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6359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1D568-1F67-46F8-9A6C-A2755D6E0FCD}"/>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0C1AE893-BC71-4F9A-B5C0-3EA59A2D13EB}"/>
              </a:ext>
            </a:extLst>
          </p:cNvPr>
          <p:cNvSpPr>
            <a:spLocks noGrp="1"/>
          </p:cNvSpPr>
          <p:nvPr>
            <p:ph idx="1"/>
          </p:nvPr>
        </p:nvSpPr>
        <p:spPr/>
        <p:txBody>
          <a:bodyPr/>
          <a:lstStyle/>
          <a:p>
            <a:r>
              <a:rPr lang="zh-CN" altLang="en-US" dirty="0"/>
              <a:t>学科与专业</a:t>
            </a:r>
            <a:endParaRPr lang="en-US" altLang="zh-CN" dirty="0"/>
          </a:p>
          <a:p>
            <a:r>
              <a:rPr lang="zh-CN" altLang="en-US" dirty="0"/>
              <a:t>课程体系</a:t>
            </a:r>
            <a:endParaRPr lang="en-US" altLang="zh-CN" dirty="0"/>
          </a:p>
          <a:p>
            <a:r>
              <a:rPr lang="zh-CN" altLang="en-US" dirty="0"/>
              <a:t>新科技革命和产业变革</a:t>
            </a:r>
            <a:endParaRPr lang="en-US" altLang="zh-CN" dirty="0"/>
          </a:p>
          <a:p>
            <a:r>
              <a:rPr lang="zh-CN" altLang="en-US" dirty="0"/>
              <a:t>新工科人才培养</a:t>
            </a:r>
            <a:endParaRPr lang="en-US" altLang="zh-CN" dirty="0"/>
          </a:p>
          <a:p>
            <a:endParaRPr lang="zh-CN" altLang="en-US" dirty="0"/>
          </a:p>
        </p:txBody>
      </p:sp>
      <p:pic>
        <p:nvPicPr>
          <p:cNvPr id="1048" name="Picture 24" descr="https://www.btelligent.com/fileadmin/_processed_/b/e/csm_industry-40-revolution_56ad349e4a.jpg">
            <a:extLst>
              <a:ext uri="{FF2B5EF4-FFF2-40B4-BE49-F238E27FC236}">
                <a16:creationId xmlns:a16="http://schemas.microsoft.com/office/drawing/2014/main" id="{946BBF5B-D155-48F2-A471-A8EBD7A9C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45" t="983" r="9657"/>
          <a:stretch/>
        </p:blipFill>
        <p:spPr bwMode="auto">
          <a:xfrm>
            <a:off x="4157330" y="1828553"/>
            <a:ext cx="7680115" cy="453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96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第四次工业革命</a:t>
            </a:r>
            <a:endParaRPr lang="zh-CN" altLang="en-US" dirty="0"/>
          </a:p>
        </p:txBody>
      </p:sp>
      <p:pic>
        <p:nvPicPr>
          <p:cNvPr id="5" name="Picture 2" descr="http://www.allaboutlean.com/wp-content/uploads/2015/11/Industry-4.0.png">
            <a:extLst>
              <a:ext uri="{FF2B5EF4-FFF2-40B4-BE49-F238E27FC236}">
                <a16:creationId xmlns:a16="http://schemas.microsoft.com/office/drawing/2014/main" id="{AC05FC4F-5C54-40CA-9CA0-D046029CA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6" y="1376557"/>
            <a:ext cx="10820408" cy="454626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1E9BA4D-2047-4700-8159-6F845F162CC6}"/>
              </a:ext>
            </a:extLst>
          </p:cNvPr>
          <p:cNvSpPr txBox="1"/>
          <p:nvPr/>
        </p:nvSpPr>
        <p:spPr>
          <a:xfrm>
            <a:off x="1477617" y="5922819"/>
            <a:ext cx="9236765" cy="461665"/>
          </a:xfrm>
          <a:prstGeom prst="rect">
            <a:avLst/>
          </a:prstGeom>
          <a:noFill/>
        </p:spPr>
        <p:txBody>
          <a:bodyPr wrap="square" rtlCol="0">
            <a:spAutoFit/>
          </a:bodyPr>
          <a:lstStyle/>
          <a:p>
            <a:r>
              <a:rPr lang="zh-CN" altLang="en-US" sz="2400" dirty="0">
                <a:solidFill>
                  <a:srgbClr val="003F88"/>
                </a:solidFill>
                <a:latin typeface="微软雅黑" panose="020B0503020204020204" pitchFamily="34" charset="-122"/>
                <a:ea typeface="微软雅黑" panose="020B0503020204020204" pitchFamily="34" charset="-122"/>
              </a:rPr>
              <a:t>机械化                  电气化                   自动化                   智能化</a:t>
            </a:r>
          </a:p>
        </p:txBody>
      </p:sp>
    </p:spTree>
    <p:extLst>
      <p:ext uri="{BB962C8B-B14F-4D97-AF65-F5344CB8AC3E}">
        <p14:creationId xmlns:p14="http://schemas.microsoft.com/office/powerpoint/2010/main" val="359683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3AB09-2FBD-47E9-8F2D-654B5A8D91C9}"/>
              </a:ext>
            </a:extLst>
          </p:cNvPr>
          <p:cNvSpPr>
            <a:spLocks noGrp="1"/>
          </p:cNvSpPr>
          <p:nvPr>
            <p:ph type="title"/>
          </p:nvPr>
        </p:nvSpPr>
        <p:spPr/>
        <p:txBody>
          <a:bodyPr/>
          <a:lstStyle/>
          <a:p>
            <a:r>
              <a:rPr lang="zh-CN" altLang="en-US" dirty="0"/>
              <a:t>中国制造</a:t>
            </a:r>
            <a:r>
              <a:rPr lang="en-US" altLang="zh-CN" dirty="0"/>
              <a:t>2025</a:t>
            </a:r>
            <a:endParaRPr lang="zh-CN" altLang="en-US" dirty="0"/>
          </a:p>
        </p:txBody>
      </p:sp>
      <p:sp>
        <p:nvSpPr>
          <p:cNvPr id="4" name="内容占位符 8">
            <a:extLst>
              <a:ext uri="{FF2B5EF4-FFF2-40B4-BE49-F238E27FC236}">
                <a16:creationId xmlns:a16="http://schemas.microsoft.com/office/drawing/2014/main" id="{46402318-DE2E-441E-8954-DEFBB4AF5C64}"/>
              </a:ext>
            </a:extLst>
          </p:cNvPr>
          <p:cNvSpPr txBox="1">
            <a:spLocks/>
          </p:cNvSpPr>
          <p:nvPr/>
        </p:nvSpPr>
        <p:spPr>
          <a:xfrm>
            <a:off x="439615" y="4703206"/>
            <a:ext cx="4596589" cy="14224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Clr>
                <a:srgbClr val="C92B2F"/>
              </a:buClr>
              <a:buFont typeface="Arial" panose="020B0604020202020204" pitchFamily="34" charset="0"/>
              <a:buChar char="•"/>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Clr>
                <a:srgbClr val="C92B2F"/>
              </a:buClr>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C92B2F"/>
              </a:buClr>
              <a:buFont typeface="Arial" panose="020B0604020202020204" pitchFamily="34" charset="0"/>
              <a:buChar char="•"/>
              <a:defRPr sz="20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Clr>
                <a:srgbClr val="C92B2F"/>
              </a:buClr>
              <a:buFont typeface="Arial" panose="020B0604020202020204" pitchFamily="34" charset="0"/>
              <a:buChar char="•"/>
              <a:defRPr sz="1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Clr>
                <a:srgbClr val="C92B2F"/>
              </a:buClr>
              <a:buFont typeface="Arial" panose="020B0604020202020204" pitchFamily="34" charset="0"/>
              <a:buChar char="•"/>
              <a:defRPr sz="1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C92B2F"/>
              </a:buClr>
              <a:buSzTx/>
              <a:buFont typeface="Arial" panose="020B0604020202020204" pitchFamily="34" charset="0"/>
              <a:buChar char="•"/>
              <a:tabLst/>
              <a:defRPr/>
            </a:pPr>
            <a:r>
              <a:rPr kumimoji="0" lang="en-US" altLang="zh-CN"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2015</a:t>
            </a:r>
            <a:r>
              <a:rPr kumimoji="0" lang="zh-CN" altLang="en-US"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年</a:t>
            </a:r>
            <a:r>
              <a:rPr kumimoji="0" lang="en-US" altLang="zh-CN"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9</a:t>
            </a:r>
            <a:r>
              <a:rPr kumimoji="0" lang="zh-CN" altLang="en-US"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月</a:t>
            </a:r>
            <a:r>
              <a:rPr kumimoji="0" lang="en-US" altLang="zh-CN"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29</a:t>
            </a:r>
            <a:r>
              <a:rPr kumimoji="0" lang="zh-CN" altLang="en-US"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日，中华人民共和国工业和信息化部正式发布</a:t>
            </a:r>
            <a:r>
              <a:rPr kumimoji="0" lang="en-US" altLang="zh-CN"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《&lt;</a:t>
            </a:r>
            <a:r>
              <a:rPr kumimoji="0" lang="zh-CN" altLang="en-US"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中国制造</a:t>
            </a:r>
            <a:r>
              <a:rPr kumimoji="0" lang="en-US" altLang="zh-CN"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2025&gt;</a:t>
            </a:r>
            <a:r>
              <a:rPr kumimoji="0" lang="zh-CN" altLang="en-US"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重点领域技术路线图（</a:t>
            </a:r>
            <a:r>
              <a:rPr kumimoji="0" lang="en-US" altLang="zh-CN"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2015</a:t>
            </a:r>
            <a:r>
              <a:rPr kumimoji="0" lang="zh-CN" altLang="en-US"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年版）</a:t>
            </a:r>
            <a:r>
              <a:rPr kumimoji="0" lang="en-US" altLang="zh-CN" sz="1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a:t>
            </a:r>
            <a:endParaRPr kumimoji="0" lang="zh-CN" altLang="en-US" sz="18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endParaRPr>
          </a:p>
        </p:txBody>
      </p:sp>
      <p:pic>
        <p:nvPicPr>
          <p:cNvPr id="5" name="Picture 4" descr="http://mall.soo56.com/ueditor/net/upload/image/20150930/6357920322163888912464946.jpg">
            <a:extLst>
              <a:ext uri="{FF2B5EF4-FFF2-40B4-BE49-F238E27FC236}">
                <a16:creationId xmlns:a16="http://schemas.microsoft.com/office/drawing/2014/main" id="{4025EE51-C9E0-4C4B-A8B3-A7F956E407A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004" y="1527557"/>
            <a:ext cx="4438650" cy="28429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timgsa.baidu.com/timg?image&amp;quality=80&amp;size=b9999_10000&amp;sec=1568558032678&amp;di=4dcb76a7a4ddd2479af75622ceda6529&amp;imgtype=0&amp;src=http%3A%2F%2Fdata.useit.com.cn%2Fuseitdata%2Fforum%2F201801%2F15%2F211045jbobmrutuoguib6p.jpg">
            <a:extLst>
              <a:ext uri="{FF2B5EF4-FFF2-40B4-BE49-F238E27FC236}">
                <a16:creationId xmlns:a16="http://schemas.microsoft.com/office/drawing/2014/main" id="{586AE14D-3A68-4410-B08D-284A41996B2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548" b="8745"/>
          <a:stretch/>
        </p:blipFill>
        <p:spPr bwMode="auto">
          <a:xfrm>
            <a:off x="5170949" y="1640843"/>
            <a:ext cx="6596273" cy="4388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2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1D568-1F67-46F8-9A6C-A2755D6E0FCD}"/>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0C1AE893-BC71-4F9A-B5C0-3EA59A2D13EB}"/>
              </a:ext>
            </a:extLst>
          </p:cNvPr>
          <p:cNvSpPr>
            <a:spLocks noGrp="1"/>
          </p:cNvSpPr>
          <p:nvPr>
            <p:ph idx="1"/>
          </p:nvPr>
        </p:nvSpPr>
        <p:spPr/>
        <p:txBody>
          <a:bodyPr/>
          <a:lstStyle/>
          <a:p>
            <a:r>
              <a:rPr lang="zh-CN" altLang="en-US" dirty="0">
                <a:solidFill>
                  <a:schemeClr val="bg1">
                    <a:lumMod val="75000"/>
                  </a:schemeClr>
                </a:solidFill>
              </a:rPr>
              <a:t>学科与专业</a:t>
            </a:r>
            <a:endParaRPr lang="en-US" altLang="zh-CN" dirty="0">
              <a:solidFill>
                <a:schemeClr val="bg1">
                  <a:lumMod val="75000"/>
                </a:schemeClr>
              </a:solidFill>
            </a:endParaRPr>
          </a:p>
          <a:p>
            <a:r>
              <a:rPr lang="zh-CN" altLang="en-US" dirty="0">
                <a:solidFill>
                  <a:schemeClr val="bg1">
                    <a:lumMod val="75000"/>
                  </a:schemeClr>
                </a:solidFill>
              </a:rPr>
              <a:t>课程体系</a:t>
            </a:r>
            <a:endParaRPr lang="en-US" altLang="zh-CN" dirty="0">
              <a:solidFill>
                <a:schemeClr val="bg1">
                  <a:lumMod val="75000"/>
                </a:schemeClr>
              </a:solidFill>
            </a:endParaRPr>
          </a:p>
          <a:p>
            <a:r>
              <a:rPr lang="zh-CN" altLang="en-US" dirty="0">
                <a:solidFill>
                  <a:schemeClr val="bg1">
                    <a:lumMod val="75000"/>
                  </a:schemeClr>
                </a:solidFill>
              </a:rPr>
              <a:t>新科技革命和产业变革</a:t>
            </a:r>
            <a:endParaRPr lang="en-US" altLang="zh-CN" dirty="0">
              <a:solidFill>
                <a:schemeClr val="bg1">
                  <a:lumMod val="75000"/>
                </a:schemeClr>
              </a:solidFill>
            </a:endParaRPr>
          </a:p>
          <a:p>
            <a:r>
              <a:rPr lang="zh-CN" altLang="en-US" dirty="0"/>
              <a:t>新工科人才培养</a:t>
            </a:r>
            <a:endParaRPr lang="en-US" altLang="zh-CN" dirty="0"/>
          </a:p>
          <a:p>
            <a:endParaRPr lang="zh-CN" altLang="en-US" dirty="0"/>
          </a:p>
        </p:txBody>
      </p:sp>
      <p:pic>
        <p:nvPicPr>
          <p:cNvPr id="1048" name="Picture 24" descr="https://www.btelligent.com/fileadmin/_processed_/b/e/csm_industry-40-revolution_56ad349e4a.jpg">
            <a:extLst>
              <a:ext uri="{FF2B5EF4-FFF2-40B4-BE49-F238E27FC236}">
                <a16:creationId xmlns:a16="http://schemas.microsoft.com/office/drawing/2014/main" id="{946BBF5B-D155-48F2-A471-A8EBD7A9C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45" t="983" r="9657"/>
          <a:stretch/>
        </p:blipFill>
        <p:spPr bwMode="auto">
          <a:xfrm>
            <a:off x="4157330" y="1828553"/>
            <a:ext cx="7680115" cy="453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49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世界进入创新</a:t>
            </a:r>
            <a:r>
              <a:rPr lang="en-US" altLang="zh-CN"/>
              <a:t>3.0</a:t>
            </a:r>
            <a:r>
              <a:rPr lang="zh-CN" altLang="en-US"/>
              <a:t>时代</a:t>
            </a:r>
            <a:endParaRPr lang="zh-CN" altLang="en-US" dirty="0"/>
          </a:p>
        </p:txBody>
      </p:sp>
      <p:graphicFrame>
        <p:nvGraphicFramePr>
          <p:cNvPr id="5" name="内容占位符 4">
            <a:extLst>
              <a:ext uri="{FF2B5EF4-FFF2-40B4-BE49-F238E27FC236}">
                <a16:creationId xmlns:a16="http://schemas.microsoft.com/office/drawing/2014/main" id="{2749B3CE-64F9-470C-BEDD-65696386D1B8}"/>
              </a:ext>
            </a:extLst>
          </p:cNvPr>
          <p:cNvGraphicFramePr>
            <a:graphicFrameLocks noGrp="1"/>
          </p:cNvGraphicFramePr>
          <p:nvPr>
            <p:ph idx="1"/>
            <p:extLst>
              <p:ext uri="{D42A27DB-BD31-4B8C-83A1-F6EECF244321}">
                <p14:modId xmlns:p14="http://schemas.microsoft.com/office/powerpoint/2010/main" val="1568751522"/>
              </p:ext>
            </p:extLst>
          </p:nvPr>
        </p:nvGraphicFramePr>
        <p:xfrm>
          <a:off x="740802" y="1361561"/>
          <a:ext cx="10710395" cy="2179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内容占位符 1">
            <a:extLst>
              <a:ext uri="{FF2B5EF4-FFF2-40B4-BE49-F238E27FC236}">
                <a16:creationId xmlns:a16="http://schemas.microsoft.com/office/drawing/2014/main" id="{E4D9E373-8D1A-44DB-9607-4ECF20098EFE}"/>
              </a:ext>
            </a:extLst>
          </p:cNvPr>
          <p:cNvSpPr txBox="1">
            <a:spLocks/>
          </p:cNvSpPr>
          <p:nvPr/>
        </p:nvSpPr>
        <p:spPr>
          <a:xfrm>
            <a:off x="740802" y="3701242"/>
            <a:ext cx="10710395" cy="2630184"/>
          </a:xfrm>
          <a:prstGeom prst="rect">
            <a:avLst/>
          </a:prstGeom>
          <a:solidFill>
            <a:schemeClr val="accent6">
              <a:lumMod val="20000"/>
              <a:lumOff val="80000"/>
              <a:alpha val="50000"/>
            </a:schemeClr>
          </a:solidFill>
          <a:ln>
            <a:solidFill>
              <a:schemeClr val="accent6">
                <a:lumMod val="50000"/>
              </a:schemeClr>
            </a:solidFill>
          </a:ln>
        </p:spPr>
        <p:txBody>
          <a:bodyPr vert="horz" lIns="91440" tIns="45720" rIns="91440" bIns="45720" rtlCol="0">
            <a:noAutofit/>
          </a:bodyPr>
          <a:lstStyle>
            <a:lvl1pPr marL="228600" indent="-228600" algn="l" defTabSz="914400" rtl="0" eaLnBrk="1" latinLnBrk="0" hangingPunct="1">
              <a:lnSpc>
                <a:spcPct val="150000"/>
              </a:lnSpc>
              <a:spcBef>
                <a:spcPts val="1000"/>
              </a:spcBef>
              <a:buClr>
                <a:srgbClr val="C92B2F"/>
              </a:buClr>
              <a:buFont typeface="Arial" panose="020B0604020202020204" pitchFamily="34" charset="0"/>
              <a:buChar char="•"/>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Clr>
                <a:srgbClr val="C92B2F"/>
              </a:buClr>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C92B2F"/>
              </a:buClr>
              <a:buFont typeface="Arial" panose="020B0604020202020204" pitchFamily="34" charset="0"/>
              <a:buChar char="•"/>
              <a:defRPr sz="20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Clr>
                <a:srgbClr val="C92B2F"/>
              </a:buClr>
              <a:buFont typeface="Arial" panose="020B0604020202020204" pitchFamily="34" charset="0"/>
              <a:buChar char="•"/>
              <a:defRPr sz="1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Clr>
                <a:srgbClr val="C92B2F"/>
              </a:buClr>
              <a:buFont typeface="Arial" panose="020B0604020202020204" pitchFamily="34" charset="0"/>
              <a:buChar char="•"/>
              <a:defRPr sz="1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以数字化、网络化、智能化为核心的智能增强时代正在到来，引领新一轮科技革命、产业变革，引发链式突破，推动人类社会向智能化加速跃升</a:t>
            </a:r>
            <a:endParaRPr lang="en-US" altLang="zh-CN" sz="2000" dirty="0"/>
          </a:p>
          <a:p>
            <a:r>
              <a:rPr lang="zh-CN" altLang="en-US" sz="2000" dirty="0"/>
              <a:t>创新呈现全球化、协同化、网络化格局，创新促进人的全面发展</a:t>
            </a:r>
            <a:endParaRPr lang="en-US" altLang="zh-CN" sz="2000" dirty="0"/>
          </a:p>
          <a:p>
            <a:r>
              <a:rPr lang="zh-CN" altLang="en-US" sz="2000" dirty="0"/>
              <a:t>创新生态特征：各类创新主体，基于相互之间的共生、互生、再生关系，通过协同联动和放大增益效应，进而形成具有动态适应能力的独特生态优势</a:t>
            </a:r>
          </a:p>
        </p:txBody>
      </p:sp>
    </p:spTree>
    <p:extLst>
      <p:ext uri="{BB962C8B-B14F-4D97-AF65-F5344CB8AC3E}">
        <p14:creationId xmlns:p14="http://schemas.microsoft.com/office/powerpoint/2010/main" val="10351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创新</a:t>
            </a:r>
            <a:r>
              <a:rPr lang="en-US" altLang="zh-CN"/>
              <a:t>3.0</a:t>
            </a:r>
            <a:r>
              <a:rPr lang="zh-CN" altLang="en-US"/>
              <a:t>的新特征：“加减乘除”</a:t>
            </a:r>
            <a:endParaRPr lang="zh-CN" altLang="en-US" dirty="0"/>
          </a:p>
        </p:txBody>
      </p:sp>
      <p:sp>
        <p:nvSpPr>
          <p:cNvPr id="2" name="内容占位符 1"/>
          <p:cNvSpPr>
            <a:spLocks noGrp="1"/>
          </p:cNvSpPr>
          <p:nvPr>
            <p:ph idx="1"/>
          </p:nvPr>
        </p:nvSpPr>
        <p:spPr>
          <a:xfrm>
            <a:off x="577049" y="1375866"/>
            <a:ext cx="10830757" cy="4831306"/>
          </a:xfrm>
        </p:spPr>
        <p:txBody>
          <a:bodyPr/>
          <a:lstStyle/>
          <a:p>
            <a:pPr marL="230400" indent="-252000">
              <a:lnSpc>
                <a:spcPct val="170000"/>
              </a:lnSpc>
              <a:spcBef>
                <a:spcPts val="1000"/>
              </a:spcBef>
              <a:spcAft>
                <a:spcPts val="0"/>
              </a:spcAft>
              <a:buClr>
                <a:srgbClr val="C92B2F"/>
              </a:buClr>
              <a:buSzPct val="150000"/>
              <a:buFont typeface="Symbol" panose="05050102010706020507" pitchFamily="18" charset="2"/>
              <a:buChar char=""/>
            </a:pPr>
            <a:r>
              <a:rPr lang="zh-CN" altLang="en-US" sz="2200" dirty="0">
                <a:solidFill>
                  <a:srgbClr val="0070C0"/>
                </a:solidFill>
                <a:latin typeface="微软雅黑" panose="020B0503020204020204" pitchFamily="34" charset="-122"/>
              </a:rPr>
              <a:t>“互联网</a:t>
            </a:r>
            <a:r>
              <a:rPr lang="en-US" altLang="zh-CN" sz="2200" dirty="0">
                <a:solidFill>
                  <a:srgbClr val="0070C0"/>
                </a:solidFill>
                <a:latin typeface="微软雅黑" panose="020B0503020204020204" pitchFamily="34" charset="-122"/>
              </a:rPr>
              <a:t>+</a:t>
            </a:r>
            <a:r>
              <a:rPr lang="zh-CN" altLang="en-US" sz="2200" dirty="0">
                <a:solidFill>
                  <a:srgbClr val="0070C0"/>
                </a:solidFill>
                <a:latin typeface="微软雅黑" panose="020B0503020204020204" pitchFamily="34" charset="-122"/>
              </a:rPr>
              <a:t>”</a:t>
            </a:r>
            <a:r>
              <a:rPr lang="zh-CN" altLang="en-US" sz="2200" dirty="0">
                <a:solidFill>
                  <a:prstClr val="black">
                    <a:lumMod val="75000"/>
                    <a:lumOff val="25000"/>
                  </a:prstClr>
                </a:solidFill>
                <a:latin typeface="微软雅黑" panose="020B0503020204020204" pitchFamily="34" charset="-122"/>
              </a:rPr>
              <a:t>，通过信息通讯技术的加载应用，为各行各业创造无限的可能性；</a:t>
            </a:r>
            <a:endParaRPr lang="en-US" altLang="zh-CN" sz="2200" dirty="0">
              <a:solidFill>
                <a:prstClr val="black">
                  <a:lumMod val="75000"/>
                  <a:lumOff val="25000"/>
                </a:prstClr>
              </a:solidFill>
              <a:latin typeface="微软雅黑" panose="020B0503020204020204" pitchFamily="34" charset="-122"/>
            </a:endParaRPr>
          </a:p>
          <a:p>
            <a:pPr marL="230400" indent="-252000">
              <a:lnSpc>
                <a:spcPct val="170000"/>
              </a:lnSpc>
              <a:spcBef>
                <a:spcPts val="1000"/>
              </a:spcBef>
              <a:spcAft>
                <a:spcPts val="0"/>
              </a:spcAft>
              <a:buClr>
                <a:srgbClr val="C92B2F"/>
              </a:buClr>
              <a:buSzPct val="150000"/>
              <a:buFont typeface="Symbol" panose="05050102010706020507" pitchFamily="18" charset="2"/>
              <a:buChar char="-"/>
            </a:pPr>
            <a:r>
              <a:rPr lang="zh-CN" altLang="en-US" sz="2200" dirty="0">
                <a:solidFill>
                  <a:srgbClr val="B43500"/>
                </a:solidFill>
                <a:latin typeface="微软雅黑" panose="020B0503020204020204" pitchFamily="34" charset="-122"/>
              </a:rPr>
              <a:t> </a:t>
            </a:r>
            <a:r>
              <a:rPr lang="zh-CN" altLang="en-US" sz="2200" dirty="0">
                <a:solidFill>
                  <a:srgbClr val="0070C0"/>
                </a:solidFill>
                <a:latin typeface="微软雅黑" panose="020B0503020204020204" pitchFamily="34" charset="-122"/>
              </a:rPr>
              <a:t>创新周期缩减</a:t>
            </a:r>
            <a:r>
              <a:rPr lang="zh-CN" altLang="en-US" sz="2200" dirty="0">
                <a:solidFill>
                  <a:prstClr val="black">
                    <a:lumMod val="75000"/>
                    <a:lumOff val="25000"/>
                  </a:prstClr>
                </a:solidFill>
                <a:latin typeface="微软雅黑" panose="020B0503020204020204" pitchFamily="34" charset="-122"/>
              </a:rPr>
              <a:t>，从前沿科技突破到形成产品进入市场再到最终影响社会，整个周期越来越短；</a:t>
            </a:r>
            <a:endParaRPr lang="en-US" altLang="zh-CN" sz="2200" dirty="0">
              <a:solidFill>
                <a:prstClr val="black">
                  <a:lumMod val="75000"/>
                  <a:lumOff val="25000"/>
                </a:prstClr>
              </a:solidFill>
              <a:latin typeface="微软雅黑" panose="020B0503020204020204" pitchFamily="34" charset="-122"/>
            </a:endParaRPr>
          </a:p>
          <a:p>
            <a:pPr marL="230400" indent="-252000">
              <a:lnSpc>
                <a:spcPct val="170000"/>
              </a:lnSpc>
              <a:spcBef>
                <a:spcPts val="1000"/>
              </a:spcBef>
              <a:spcAft>
                <a:spcPts val="0"/>
              </a:spcAft>
              <a:buClr>
                <a:srgbClr val="C92B2F"/>
              </a:buClr>
              <a:buSzPct val="150000"/>
              <a:buFont typeface="Symbol" panose="05050102010706020507" pitchFamily="18" charset="2"/>
              <a:buChar char="´"/>
            </a:pPr>
            <a:r>
              <a:rPr lang="zh-CN" altLang="en-US" sz="2200" dirty="0">
                <a:solidFill>
                  <a:prstClr val="black">
                    <a:lumMod val="75000"/>
                    <a:lumOff val="25000"/>
                  </a:prstClr>
                </a:solidFill>
                <a:latin typeface="微软雅黑" panose="020B0503020204020204" pitchFamily="34" charset="-122"/>
              </a:rPr>
              <a:t> </a:t>
            </a:r>
            <a:r>
              <a:rPr lang="zh-CN" altLang="en-US" sz="2200" dirty="0">
                <a:solidFill>
                  <a:srgbClr val="0070C0"/>
                </a:solidFill>
                <a:latin typeface="微软雅黑" panose="020B0503020204020204" pitchFamily="34" charset="-122"/>
              </a:rPr>
              <a:t>科技创新与业态变革相结合</a:t>
            </a:r>
            <a:r>
              <a:rPr lang="zh-CN" altLang="en-US" sz="2200" dirty="0">
                <a:solidFill>
                  <a:prstClr val="black">
                    <a:lumMod val="75000"/>
                    <a:lumOff val="25000"/>
                  </a:prstClr>
                </a:solidFill>
                <a:latin typeface="微软雅黑" panose="020B0503020204020204" pitchFamily="34" charset="-122"/>
              </a:rPr>
              <a:t>，科技和金融有效对接，产生乘积效应，创造巨大价值；</a:t>
            </a:r>
            <a:endParaRPr lang="en-US" altLang="zh-CN" sz="2200" dirty="0">
              <a:solidFill>
                <a:prstClr val="black">
                  <a:lumMod val="75000"/>
                  <a:lumOff val="25000"/>
                </a:prstClr>
              </a:solidFill>
              <a:latin typeface="微软雅黑" panose="020B0503020204020204" pitchFamily="34" charset="-122"/>
            </a:endParaRPr>
          </a:p>
          <a:p>
            <a:pPr marL="230400" indent="-252000">
              <a:lnSpc>
                <a:spcPct val="170000"/>
              </a:lnSpc>
              <a:spcBef>
                <a:spcPts val="1000"/>
              </a:spcBef>
              <a:spcAft>
                <a:spcPts val="0"/>
              </a:spcAft>
              <a:buClr>
                <a:srgbClr val="C92B2F"/>
              </a:buClr>
              <a:buSzPct val="150000"/>
              <a:buFont typeface="Symbol" panose="05050102010706020507" pitchFamily="18" charset="2"/>
              <a:buChar char="¸"/>
            </a:pPr>
            <a:r>
              <a:rPr lang="zh-CN" altLang="en-US" sz="2200" dirty="0">
                <a:solidFill>
                  <a:srgbClr val="0070C0"/>
                </a:solidFill>
                <a:latin typeface="微软雅黑" panose="020B0503020204020204" pitchFamily="34" charset="-122"/>
              </a:rPr>
              <a:t> 发展的旧模式和旧经验加速破除</a:t>
            </a:r>
            <a:r>
              <a:rPr lang="zh-CN" altLang="en-US" sz="2200" dirty="0">
                <a:solidFill>
                  <a:prstClr val="black">
                    <a:lumMod val="75000"/>
                    <a:lumOff val="25000"/>
                  </a:prstClr>
                </a:solidFill>
                <a:latin typeface="微软雅黑" panose="020B0503020204020204" pitchFamily="34" charset="-122"/>
              </a:rPr>
              <a:t>，很多传统的竞争优势在新时代失灵了，不少百年老店被新生者和后发者颠覆淘汰。</a:t>
            </a:r>
          </a:p>
        </p:txBody>
      </p:sp>
    </p:spTree>
    <p:extLst>
      <p:ext uri="{BB962C8B-B14F-4D97-AF65-F5344CB8AC3E}">
        <p14:creationId xmlns:p14="http://schemas.microsoft.com/office/powerpoint/2010/main" val="25996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9FD94-2CCA-4887-9849-BCC2D01F11A8}"/>
              </a:ext>
            </a:extLst>
          </p:cNvPr>
          <p:cNvSpPr>
            <a:spLocks noGrp="1"/>
          </p:cNvSpPr>
          <p:nvPr>
            <p:ph type="title"/>
          </p:nvPr>
        </p:nvSpPr>
        <p:spPr/>
        <p:txBody>
          <a:bodyPr/>
          <a:lstStyle/>
          <a:p>
            <a:r>
              <a:rPr lang="zh-CN" altLang="en-US" dirty="0"/>
              <a:t>颠覆性思维 </a:t>
            </a:r>
            <a:r>
              <a:rPr lang="en-US" altLang="zh-CN" dirty="0"/>
              <a:t>(</a:t>
            </a:r>
            <a:r>
              <a:rPr lang="zh-CN" altLang="en-US" dirty="0"/>
              <a:t>从</a:t>
            </a:r>
            <a:r>
              <a:rPr lang="en-US" altLang="zh-CN" dirty="0"/>
              <a:t>0</a:t>
            </a:r>
            <a:r>
              <a:rPr lang="zh-CN" altLang="en-US" dirty="0"/>
              <a:t>到</a:t>
            </a:r>
            <a:r>
              <a:rPr lang="en-US" altLang="zh-CN" dirty="0"/>
              <a:t>1</a:t>
            </a:r>
            <a:r>
              <a:rPr lang="zh-CN" altLang="en-US" dirty="0"/>
              <a:t>的突破</a:t>
            </a:r>
            <a:r>
              <a:rPr lang="en-US" altLang="zh-CN" dirty="0"/>
              <a:t>)</a:t>
            </a:r>
            <a:endParaRPr lang="zh-CN" altLang="en-US" dirty="0"/>
          </a:p>
        </p:txBody>
      </p:sp>
      <p:sp>
        <p:nvSpPr>
          <p:cNvPr id="3" name="内容占位符 2">
            <a:extLst>
              <a:ext uri="{FF2B5EF4-FFF2-40B4-BE49-F238E27FC236}">
                <a16:creationId xmlns:a16="http://schemas.microsoft.com/office/drawing/2014/main" id="{7202F326-B5A9-4F30-97D3-CD98AD03B664}"/>
              </a:ext>
            </a:extLst>
          </p:cNvPr>
          <p:cNvSpPr>
            <a:spLocks noGrp="1"/>
          </p:cNvSpPr>
          <p:nvPr>
            <p:ph idx="1"/>
          </p:nvPr>
        </p:nvSpPr>
        <p:spPr>
          <a:xfrm>
            <a:off x="439615" y="1433016"/>
            <a:ext cx="7443756" cy="4932616"/>
          </a:xfrm>
        </p:spPr>
        <p:txBody>
          <a:bodyPr/>
          <a:lstStyle/>
          <a:p>
            <a:r>
              <a:rPr lang="zh-CN" altLang="en-US" dirty="0"/>
              <a:t>哈佛大学</a:t>
            </a:r>
            <a:r>
              <a:rPr lang="zh-CN" altLang="en-US" dirty="0">
                <a:solidFill>
                  <a:srgbClr val="0070C0"/>
                </a:solidFill>
              </a:rPr>
              <a:t>克莱顿 </a:t>
            </a:r>
            <a:r>
              <a:rPr lang="en-US" altLang="zh-CN" dirty="0">
                <a:solidFill>
                  <a:srgbClr val="0070C0"/>
                </a:solidFill>
              </a:rPr>
              <a:t>· </a:t>
            </a:r>
            <a:r>
              <a:rPr lang="zh-CN" altLang="en-US" dirty="0">
                <a:solidFill>
                  <a:srgbClr val="0070C0"/>
                </a:solidFill>
              </a:rPr>
              <a:t>克里斯坦森</a:t>
            </a:r>
            <a:r>
              <a:rPr lang="zh-CN" altLang="en-US" dirty="0"/>
              <a:t>教授为了研究个人如何形成颠覆性思维，对创新人才进行跟踪研究，最后得出这样的研究结论。要形成颠覆性创新思维，应该具备以下特质：</a:t>
            </a:r>
            <a:endParaRPr lang="en-US" altLang="zh-CN" dirty="0"/>
          </a:p>
          <a:p>
            <a:pPr lvl="1">
              <a:spcBef>
                <a:spcPts val="600"/>
              </a:spcBef>
            </a:pPr>
            <a:r>
              <a:rPr lang="zh-CN" altLang="en-US" sz="2000" dirty="0"/>
              <a:t>善于对现状进行</a:t>
            </a:r>
            <a:r>
              <a:rPr lang="zh-CN" altLang="en-US" sz="2000" dirty="0">
                <a:solidFill>
                  <a:srgbClr val="0070C0"/>
                </a:solidFill>
              </a:rPr>
              <a:t>质疑</a:t>
            </a:r>
            <a:endParaRPr lang="en-US" altLang="zh-CN" sz="2000" dirty="0">
              <a:solidFill>
                <a:srgbClr val="0070C0"/>
              </a:solidFill>
            </a:endParaRPr>
          </a:p>
          <a:p>
            <a:pPr lvl="1">
              <a:spcBef>
                <a:spcPts val="600"/>
              </a:spcBef>
            </a:pPr>
            <a:r>
              <a:rPr lang="zh-CN" altLang="en-US" sz="2000" dirty="0"/>
              <a:t>善于观察</a:t>
            </a:r>
            <a:r>
              <a:rPr lang="zh-CN" altLang="en-US" sz="2000" dirty="0">
                <a:solidFill>
                  <a:srgbClr val="0070C0"/>
                </a:solidFill>
              </a:rPr>
              <a:t>新信息</a:t>
            </a:r>
            <a:endParaRPr lang="en-US" altLang="zh-CN" sz="2000" dirty="0">
              <a:solidFill>
                <a:srgbClr val="0070C0"/>
              </a:solidFill>
            </a:endParaRPr>
          </a:p>
          <a:p>
            <a:pPr lvl="1">
              <a:spcBef>
                <a:spcPts val="600"/>
              </a:spcBef>
            </a:pPr>
            <a:r>
              <a:rPr lang="zh-CN" altLang="en-US" sz="2000" dirty="0"/>
              <a:t>善于交际互动获取</a:t>
            </a:r>
            <a:r>
              <a:rPr lang="zh-CN" altLang="en-US" sz="2000" dirty="0">
                <a:solidFill>
                  <a:srgbClr val="0070C0"/>
                </a:solidFill>
              </a:rPr>
              <a:t>关键需求</a:t>
            </a:r>
            <a:endParaRPr lang="en-US" altLang="zh-CN" sz="2000" dirty="0">
              <a:solidFill>
                <a:srgbClr val="0070C0"/>
              </a:solidFill>
            </a:endParaRPr>
          </a:p>
          <a:p>
            <a:pPr lvl="1">
              <a:spcBef>
                <a:spcPts val="600"/>
              </a:spcBef>
            </a:pPr>
            <a:r>
              <a:rPr lang="zh-CN" altLang="en-US" sz="2000" dirty="0"/>
              <a:t>善于试验探究</a:t>
            </a:r>
            <a:r>
              <a:rPr lang="zh-CN" altLang="en-US" sz="2000" dirty="0">
                <a:solidFill>
                  <a:srgbClr val="0070C0"/>
                </a:solidFill>
              </a:rPr>
              <a:t>新想法、新思想</a:t>
            </a:r>
            <a:r>
              <a:rPr lang="zh-CN" altLang="en-US" sz="2000" dirty="0"/>
              <a:t>的可行性</a:t>
            </a:r>
            <a:endParaRPr lang="en-US" altLang="zh-CN" sz="2000" dirty="0"/>
          </a:p>
          <a:p>
            <a:pPr lvl="1">
              <a:spcBef>
                <a:spcPts val="600"/>
              </a:spcBef>
            </a:pPr>
            <a:r>
              <a:rPr lang="zh-CN" altLang="en-US" sz="2000" dirty="0"/>
              <a:t>善于联系</a:t>
            </a:r>
            <a:r>
              <a:rPr lang="zh-CN" altLang="en-US" sz="2000" dirty="0">
                <a:solidFill>
                  <a:srgbClr val="0070C0"/>
                </a:solidFill>
              </a:rPr>
              <a:t>整合</a:t>
            </a:r>
            <a:r>
              <a:rPr lang="zh-CN" altLang="en-US" sz="2000" dirty="0"/>
              <a:t>各类看似不相关的信息</a:t>
            </a:r>
          </a:p>
        </p:txBody>
      </p:sp>
      <p:pic>
        <p:nvPicPr>
          <p:cNvPr id="1026" name="Picture 2" descr="https://gimg2.baidu.com/image_search/src=http%3A%2F%2Fhiphotos.baidu.com%2Fdoc%2Fpic%2Fitem%2Fa2cc7cd98d1001e9122b6af3bd0e7bec54e79732.jpg&amp;refer=http%3A%2F%2Fhiphotos.baidu.com&amp;app=2002&amp;size=f9999,10000&amp;q=a80&amp;n=0&amp;g=0n&amp;fmt=jpeg?sec=1627345988&amp;t=6a0080f100f69bbc25b0474b835aa0bf">
            <a:extLst>
              <a:ext uri="{FF2B5EF4-FFF2-40B4-BE49-F238E27FC236}">
                <a16:creationId xmlns:a16="http://schemas.microsoft.com/office/drawing/2014/main" id="{87B5B2BC-AA53-408E-8EC3-52D4E504A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3529" y="1262848"/>
            <a:ext cx="3254241" cy="433230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C06C063-F877-4F50-AA07-E250AB7BDEFA}"/>
              </a:ext>
            </a:extLst>
          </p:cNvPr>
          <p:cNvSpPr txBox="1"/>
          <p:nvPr/>
        </p:nvSpPr>
        <p:spPr>
          <a:xfrm>
            <a:off x="8673465" y="5656520"/>
            <a:ext cx="2374368" cy="584775"/>
          </a:xfrm>
          <a:prstGeom prst="rect">
            <a:avLst/>
          </a:prstGeom>
          <a:noFill/>
        </p:spPr>
        <p:txBody>
          <a:bodyPr wrap="none" rtlCol="0">
            <a:spAutoFit/>
          </a:bodyPr>
          <a:lstStyle/>
          <a:p>
            <a:pPr algn="ctr"/>
            <a:r>
              <a:rPr lang="en-US" altLang="zh-CN" sz="1600" dirty="0"/>
              <a:t>Clayton M. Christensen</a:t>
            </a:r>
          </a:p>
          <a:p>
            <a:pPr algn="ctr"/>
            <a:r>
              <a:rPr lang="en-US" altLang="zh-CN" sz="1600" dirty="0"/>
              <a:t>Apr 6, 1952—Jan 23, 2020</a:t>
            </a:r>
            <a:endParaRPr lang="zh-CN" altLang="en-US" sz="1600" dirty="0"/>
          </a:p>
        </p:txBody>
      </p:sp>
    </p:spTree>
    <p:extLst>
      <p:ext uri="{BB962C8B-B14F-4D97-AF65-F5344CB8AC3E}">
        <p14:creationId xmlns:p14="http://schemas.microsoft.com/office/powerpoint/2010/main" val="9388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新经济发展需要工程人才支撑</a:t>
            </a:r>
            <a:endParaRPr lang="zh-CN" altLang="en-US" dirty="0"/>
          </a:p>
        </p:txBody>
      </p:sp>
      <p:sp>
        <p:nvSpPr>
          <p:cNvPr id="3" name="内容占位符 2"/>
          <p:cNvSpPr>
            <a:spLocks noGrp="1"/>
          </p:cNvSpPr>
          <p:nvPr>
            <p:ph idx="1"/>
          </p:nvPr>
        </p:nvSpPr>
        <p:spPr>
          <a:xfrm>
            <a:off x="439615" y="1433016"/>
            <a:ext cx="5501396" cy="2766844"/>
          </a:xfrm>
        </p:spPr>
        <p:txBody>
          <a:bodyPr/>
          <a:lstStyle/>
          <a:p>
            <a:r>
              <a:rPr lang="zh-CN" altLang="en-US" dirty="0">
                <a:solidFill>
                  <a:schemeClr val="tx1">
                    <a:lumMod val="75000"/>
                    <a:lumOff val="25000"/>
                  </a:schemeClr>
                </a:solidFill>
              </a:rPr>
              <a:t>新经济的发展以新技术革命为引领，以</a:t>
            </a:r>
            <a:r>
              <a:rPr lang="zh-CN" altLang="en-US" dirty="0">
                <a:solidFill>
                  <a:srgbClr val="0070C0"/>
                </a:solidFill>
              </a:rPr>
              <a:t>信息化和工业化</a:t>
            </a:r>
            <a:r>
              <a:rPr lang="zh-CN" altLang="en-US" dirty="0">
                <a:solidFill>
                  <a:schemeClr val="tx1">
                    <a:lumMod val="75000"/>
                    <a:lumOff val="25000"/>
                  </a:schemeClr>
                </a:solidFill>
              </a:rPr>
              <a:t>深度融合为突破。</a:t>
            </a:r>
          </a:p>
          <a:p>
            <a:pPr lvl="1"/>
            <a:r>
              <a:rPr lang="zh-CN" altLang="en-US" dirty="0">
                <a:solidFill>
                  <a:schemeClr val="tx1">
                    <a:lumMod val="75000"/>
                    <a:lumOff val="25000"/>
                  </a:schemeClr>
                </a:solidFill>
              </a:rPr>
              <a:t>以</a:t>
            </a:r>
            <a:r>
              <a:rPr lang="zh-CN" altLang="en-US" dirty="0">
                <a:solidFill>
                  <a:srgbClr val="0070C0"/>
                </a:solidFill>
              </a:rPr>
              <a:t>产业链整合替代传统专业化分工</a:t>
            </a:r>
            <a:r>
              <a:rPr lang="zh-CN" altLang="en-US" dirty="0">
                <a:solidFill>
                  <a:schemeClr val="tx1">
                    <a:lumMod val="75000"/>
                    <a:lumOff val="25000"/>
                  </a:schemeClr>
                </a:solidFill>
              </a:rPr>
              <a:t>，涌现了“互联网</a:t>
            </a:r>
            <a:r>
              <a:rPr lang="en-US" altLang="zh-CN" dirty="0">
                <a:solidFill>
                  <a:schemeClr val="tx1">
                    <a:lumMod val="75000"/>
                    <a:lumOff val="25000"/>
                  </a:schemeClr>
                </a:solidFill>
              </a:rPr>
              <a:t>+</a:t>
            </a:r>
            <a:r>
              <a:rPr lang="zh-CN" altLang="en-US" dirty="0">
                <a:solidFill>
                  <a:schemeClr val="tx1">
                    <a:lumMod val="75000"/>
                    <a:lumOff val="25000"/>
                  </a:schemeClr>
                </a:solidFill>
              </a:rPr>
              <a:t>”、“设计</a:t>
            </a:r>
            <a:r>
              <a:rPr lang="en-US" altLang="zh-CN" dirty="0">
                <a:solidFill>
                  <a:schemeClr val="tx1">
                    <a:lumMod val="75000"/>
                    <a:lumOff val="25000"/>
                  </a:schemeClr>
                </a:solidFill>
              </a:rPr>
              <a:t>+</a:t>
            </a:r>
            <a:r>
              <a:rPr lang="zh-CN" altLang="en-US" dirty="0">
                <a:solidFill>
                  <a:schemeClr val="tx1">
                    <a:lumMod val="75000"/>
                    <a:lumOff val="25000"/>
                  </a:schemeClr>
                </a:solidFill>
              </a:rPr>
              <a:t>”等新业态，“软产业”与“硬产业”互动融合，不断向产业链和价值链高端环节延伸。</a:t>
            </a:r>
          </a:p>
        </p:txBody>
      </p:sp>
      <p:pic>
        <p:nvPicPr>
          <p:cNvPr id="4" name="Picture 2" descr="http://spider.ws.126.net/6fb7a2427b8ac434956528db595e19ab.jpeg">
            <a:extLst>
              <a:ext uri="{FF2B5EF4-FFF2-40B4-BE49-F238E27FC236}">
                <a16:creationId xmlns:a16="http://schemas.microsoft.com/office/drawing/2014/main" id="{0BDAD1E7-75D6-491D-999B-D9F0CD8EFCEF}"/>
              </a:ext>
            </a:extLst>
          </p:cNvPr>
          <p:cNvPicPr>
            <a:picLocks noChangeAspect="1" noChangeArrowheads="1"/>
          </p:cNvPicPr>
          <p:nvPr/>
        </p:nvPicPr>
        <p:blipFill>
          <a:blip r:embed="rId2">
            <a:clrChange>
              <a:clrFrom>
                <a:srgbClr val="FFFBE8"/>
              </a:clrFrom>
              <a:clrTo>
                <a:srgbClr val="FFFBE8">
                  <a:alpha val="0"/>
                </a:srgbClr>
              </a:clrTo>
            </a:clrChange>
            <a:extLst>
              <a:ext uri="{28A0092B-C50C-407E-A947-70E740481C1C}">
                <a14:useLocalDpi xmlns:a14="http://schemas.microsoft.com/office/drawing/2010/main" val="0"/>
              </a:ext>
            </a:extLst>
          </a:blip>
          <a:srcRect/>
          <a:stretch>
            <a:fillRect/>
          </a:stretch>
        </p:blipFill>
        <p:spPr bwMode="auto">
          <a:xfrm>
            <a:off x="6082333" y="1110476"/>
            <a:ext cx="5642718" cy="2918648"/>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24D15C26-4FD4-48EA-9BB7-DC524452CE02}"/>
              </a:ext>
            </a:extLst>
          </p:cNvPr>
          <p:cNvSpPr txBox="1">
            <a:spLocks/>
          </p:cNvSpPr>
          <p:nvPr/>
        </p:nvSpPr>
        <p:spPr>
          <a:xfrm>
            <a:off x="433275" y="4120127"/>
            <a:ext cx="11298116" cy="2057389"/>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CN" altLang="en-US" dirty="0">
                <a:solidFill>
                  <a:schemeClr val="tx1">
                    <a:lumMod val="75000"/>
                    <a:lumOff val="25000"/>
                  </a:schemeClr>
                </a:solidFill>
              </a:rPr>
              <a:t>互联网作为新一轮科技和产业革命的核心，有着极强的跨界渗透能力， 要求工程科技人才拥有</a:t>
            </a:r>
            <a:r>
              <a:rPr lang="zh-CN" altLang="en-US" dirty="0">
                <a:solidFill>
                  <a:srgbClr val="0070C0"/>
                </a:solidFill>
              </a:rPr>
              <a:t>跨行业、跨学科</a:t>
            </a:r>
            <a:r>
              <a:rPr lang="zh-CN" altLang="en-US" dirty="0">
                <a:solidFill>
                  <a:schemeClr val="tx1">
                    <a:lumMod val="75000"/>
                    <a:lumOff val="25000"/>
                  </a:schemeClr>
                </a:solidFill>
              </a:rPr>
              <a:t>的知识和能力储备。</a:t>
            </a:r>
          </a:p>
          <a:p>
            <a:pPr lvl="1"/>
            <a:r>
              <a:rPr lang="zh-CN" altLang="en-US" dirty="0">
                <a:solidFill>
                  <a:schemeClr val="tx1">
                    <a:lumMod val="75000"/>
                    <a:lumOff val="25000"/>
                  </a:schemeClr>
                </a:solidFill>
              </a:rPr>
              <a:t>以绿色、智能、泛在为特征的群体性技术革命具备典型的“</a:t>
            </a:r>
            <a:r>
              <a:rPr lang="zh-CN" altLang="en-US" dirty="0">
                <a:solidFill>
                  <a:srgbClr val="0070C0"/>
                </a:solidFill>
              </a:rPr>
              <a:t>学科交叉融合</a:t>
            </a:r>
            <a:r>
              <a:rPr lang="zh-CN" altLang="en-US" dirty="0">
                <a:solidFill>
                  <a:schemeClr val="tx1">
                    <a:lumMod val="75000"/>
                    <a:lumOff val="25000"/>
                  </a:schemeClr>
                </a:solidFill>
              </a:rPr>
              <a:t>”特征。</a:t>
            </a:r>
          </a:p>
          <a:p>
            <a:r>
              <a:rPr lang="zh-CN" altLang="en-US" dirty="0">
                <a:solidFill>
                  <a:schemeClr val="tx1">
                    <a:lumMod val="75000"/>
                    <a:lumOff val="25000"/>
                  </a:schemeClr>
                </a:solidFill>
              </a:rPr>
              <a:t>面向新经济的工程科技人才应具有</a:t>
            </a:r>
            <a:r>
              <a:rPr lang="zh-CN" altLang="en-US" dirty="0">
                <a:solidFill>
                  <a:srgbClr val="0070C0"/>
                </a:solidFill>
              </a:rPr>
              <a:t>交叉复合</a:t>
            </a:r>
            <a:r>
              <a:rPr lang="zh-CN" altLang="en-US" dirty="0">
                <a:solidFill>
                  <a:schemeClr val="tx1">
                    <a:lumMod val="75000"/>
                    <a:lumOff val="25000"/>
                  </a:schemeClr>
                </a:solidFill>
              </a:rPr>
              <a:t>特征，具备跨学科、跨产业的跨界整合能力。</a:t>
            </a:r>
          </a:p>
          <a:p>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89618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99802-E79F-4898-BC59-F5371432CEC4}"/>
              </a:ext>
            </a:extLst>
          </p:cNvPr>
          <p:cNvSpPr>
            <a:spLocks noGrp="1"/>
          </p:cNvSpPr>
          <p:nvPr>
            <p:ph type="title"/>
          </p:nvPr>
        </p:nvSpPr>
        <p:spPr/>
        <p:txBody>
          <a:bodyPr/>
          <a:lstStyle/>
          <a:p>
            <a:r>
              <a:rPr lang="en-US" altLang="zh-CN" dirty="0"/>
              <a:t>CDIO</a:t>
            </a:r>
            <a:r>
              <a:rPr lang="zh-CN" altLang="en-US" dirty="0"/>
              <a:t>工程教育理念</a:t>
            </a:r>
          </a:p>
        </p:txBody>
      </p:sp>
      <p:sp>
        <p:nvSpPr>
          <p:cNvPr id="3" name="内容占位符 2">
            <a:extLst>
              <a:ext uri="{FF2B5EF4-FFF2-40B4-BE49-F238E27FC236}">
                <a16:creationId xmlns:a16="http://schemas.microsoft.com/office/drawing/2014/main" id="{A5141C21-9311-4CF1-B7C3-6D09EDA6CDAA}"/>
              </a:ext>
            </a:extLst>
          </p:cNvPr>
          <p:cNvSpPr>
            <a:spLocks noGrp="1"/>
          </p:cNvSpPr>
          <p:nvPr>
            <p:ph idx="1"/>
          </p:nvPr>
        </p:nvSpPr>
        <p:spPr/>
        <p:txBody>
          <a:bodyPr/>
          <a:lstStyle/>
          <a:p>
            <a:r>
              <a:rPr lang="zh-CN" altLang="en-US" dirty="0"/>
              <a:t>近年来国际工程教育改革的最新成果。</a:t>
            </a:r>
          </a:p>
          <a:p>
            <a:r>
              <a:rPr lang="zh-CN" altLang="en-US" dirty="0"/>
              <a:t>从</a:t>
            </a:r>
            <a:r>
              <a:rPr lang="en-US" altLang="zh-CN" dirty="0"/>
              <a:t>2000</a:t>
            </a:r>
            <a:r>
              <a:rPr lang="zh-CN" altLang="en-US" dirty="0"/>
              <a:t>年起，</a:t>
            </a:r>
            <a:r>
              <a:rPr lang="en-US" altLang="zh-CN" dirty="0"/>
              <a:t>MIT</a:t>
            </a:r>
            <a:r>
              <a:rPr lang="zh-CN" altLang="en-US" dirty="0"/>
              <a:t>、</a:t>
            </a:r>
            <a:r>
              <a:rPr lang="en-US" altLang="zh-CN" dirty="0"/>
              <a:t>KTH</a:t>
            </a:r>
            <a:r>
              <a:rPr lang="zh-CN" altLang="en-US" dirty="0"/>
              <a:t>等</a:t>
            </a:r>
            <a:r>
              <a:rPr lang="en-US" altLang="zh-CN" dirty="0"/>
              <a:t>4</a:t>
            </a:r>
            <a:r>
              <a:rPr lang="zh-CN" altLang="en-US" dirty="0"/>
              <a:t>所大学组成的跨国研究获得近</a:t>
            </a:r>
            <a:r>
              <a:rPr lang="en-US" altLang="zh-CN" dirty="0"/>
              <a:t>$2000</a:t>
            </a:r>
            <a:r>
              <a:rPr lang="zh-CN" altLang="en-US" dirty="0"/>
              <a:t>万资助，经过</a:t>
            </a:r>
            <a:r>
              <a:rPr lang="en-US" altLang="zh-CN" dirty="0"/>
              <a:t>4</a:t>
            </a:r>
            <a:r>
              <a:rPr lang="zh-CN" altLang="en-US" dirty="0"/>
              <a:t>年的探索研究，创立了 </a:t>
            </a:r>
            <a:r>
              <a:rPr lang="en-US" altLang="zh-CN" dirty="0"/>
              <a:t>CDIO</a:t>
            </a:r>
            <a:r>
              <a:rPr lang="zh-CN" altLang="en-US" dirty="0"/>
              <a:t>工程教育理念，并成立了以 </a:t>
            </a:r>
            <a:r>
              <a:rPr lang="en-US" altLang="zh-CN" dirty="0"/>
              <a:t>CDIO</a:t>
            </a:r>
            <a:r>
              <a:rPr lang="zh-CN" altLang="en-US" dirty="0"/>
              <a:t>命名的国际合作组织。</a:t>
            </a:r>
          </a:p>
          <a:p>
            <a:r>
              <a:rPr lang="en-US" altLang="zh-CN" dirty="0"/>
              <a:t>CDIO</a:t>
            </a:r>
            <a:r>
              <a:rPr lang="zh-CN" altLang="en-US" dirty="0"/>
              <a:t>代表</a:t>
            </a:r>
            <a:r>
              <a:rPr lang="zh-CN" altLang="en-US" dirty="0">
                <a:solidFill>
                  <a:srgbClr val="B01F24"/>
                </a:solidFill>
              </a:rPr>
              <a:t>构思（</a:t>
            </a:r>
            <a:r>
              <a:rPr lang="en-US" altLang="zh-CN" dirty="0">
                <a:solidFill>
                  <a:srgbClr val="B01F24"/>
                </a:solidFill>
              </a:rPr>
              <a:t>Conceive</a:t>
            </a:r>
            <a:r>
              <a:rPr lang="zh-CN" altLang="en-US" dirty="0">
                <a:solidFill>
                  <a:srgbClr val="B01F24"/>
                </a:solidFill>
              </a:rPr>
              <a:t>）、设计（</a:t>
            </a:r>
            <a:r>
              <a:rPr lang="en-US" altLang="zh-CN" dirty="0">
                <a:solidFill>
                  <a:srgbClr val="B01F24"/>
                </a:solidFill>
              </a:rPr>
              <a:t>Design</a:t>
            </a:r>
            <a:r>
              <a:rPr lang="zh-CN" altLang="en-US" dirty="0">
                <a:solidFill>
                  <a:srgbClr val="B01F24"/>
                </a:solidFill>
              </a:rPr>
              <a:t>）、实现（</a:t>
            </a:r>
            <a:r>
              <a:rPr lang="en-US" altLang="zh-CN" dirty="0">
                <a:solidFill>
                  <a:srgbClr val="B01F24"/>
                </a:solidFill>
              </a:rPr>
              <a:t>Implement</a:t>
            </a:r>
            <a:r>
              <a:rPr lang="zh-CN" altLang="en-US" dirty="0">
                <a:solidFill>
                  <a:srgbClr val="B01F24"/>
                </a:solidFill>
              </a:rPr>
              <a:t>）</a:t>
            </a:r>
            <a:r>
              <a:rPr lang="zh-CN" altLang="en-US" dirty="0"/>
              <a:t>和</a:t>
            </a:r>
            <a:r>
              <a:rPr lang="zh-CN" altLang="en-US" dirty="0">
                <a:solidFill>
                  <a:srgbClr val="B01F24"/>
                </a:solidFill>
              </a:rPr>
              <a:t>运作（</a:t>
            </a:r>
            <a:r>
              <a:rPr lang="en-US" altLang="zh-CN" dirty="0">
                <a:solidFill>
                  <a:srgbClr val="B01F24"/>
                </a:solidFill>
              </a:rPr>
              <a:t>Operate</a:t>
            </a:r>
            <a:r>
              <a:rPr lang="zh-CN" altLang="en-US" dirty="0">
                <a:solidFill>
                  <a:srgbClr val="B01F24"/>
                </a:solidFill>
              </a:rPr>
              <a:t>） </a:t>
            </a:r>
          </a:p>
          <a:p>
            <a:r>
              <a:rPr lang="zh-CN" altLang="en-US" dirty="0"/>
              <a:t>它以产品研发到产品运行的生命周期为载体，让学生</a:t>
            </a:r>
            <a:r>
              <a:rPr lang="zh-CN" altLang="en-US" dirty="0">
                <a:solidFill>
                  <a:srgbClr val="0070C0"/>
                </a:solidFill>
              </a:rPr>
              <a:t>以主动的、 实践的、 课程之间有机联系的方式学习工程</a:t>
            </a:r>
            <a:r>
              <a:rPr lang="zh-CN" altLang="en-US" dirty="0"/>
              <a:t>。</a:t>
            </a:r>
          </a:p>
          <a:p>
            <a:r>
              <a:rPr lang="en-US" altLang="zh-CN" dirty="0"/>
              <a:t>CDIO</a:t>
            </a:r>
            <a:r>
              <a:rPr lang="zh-CN" altLang="en-US" dirty="0"/>
              <a:t>培养大纲将工程毕业生的能力分为工程基础知识、 个人能力、 人际团队能力和工程系统能力四个层面。</a:t>
            </a:r>
          </a:p>
          <a:p>
            <a:endParaRPr lang="zh-CN" altLang="en-US" dirty="0"/>
          </a:p>
        </p:txBody>
      </p:sp>
    </p:spTree>
    <p:extLst>
      <p:ext uri="{BB962C8B-B14F-4D97-AF65-F5344CB8AC3E}">
        <p14:creationId xmlns:p14="http://schemas.microsoft.com/office/powerpoint/2010/main" val="26166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工程教育认证</a:t>
            </a:r>
          </a:p>
        </p:txBody>
      </p:sp>
      <p:sp>
        <p:nvSpPr>
          <p:cNvPr id="3" name="内容占位符 2"/>
          <p:cNvSpPr>
            <a:spLocks noGrp="1"/>
          </p:cNvSpPr>
          <p:nvPr>
            <p:ph idx="1"/>
          </p:nvPr>
        </p:nvSpPr>
        <p:spPr>
          <a:xfrm>
            <a:off x="559292" y="1406035"/>
            <a:ext cx="11008311" cy="2970542"/>
          </a:xfrm>
        </p:spPr>
        <p:txBody>
          <a:bodyPr/>
          <a:lstStyle/>
          <a:p>
            <a:r>
              <a:rPr lang="en-US" altLang="zh-CN" dirty="0"/>
              <a:t>2016</a:t>
            </a:r>
            <a:r>
              <a:rPr lang="zh-CN" altLang="en-US" dirty="0"/>
              <a:t>年</a:t>
            </a:r>
            <a:r>
              <a:rPr lang="en-US" altLang="zh-CN" dirty="0"/>
              <a:t>6</a:t>
            </a:r>
            <a:r>
              <a:rPr lang="zh-CN" altLang="en-US" dirty="0"/>
              <a:t>月</a:t>
            </a:r>
            <a:r>
              <a:rPr lang="en-US" altLang="zh-CN" dirty="0"/>
              <a:t>2</a:t>
            </a:r>
            <a:r>
              <a:rPr lang="zh-CN" altLang="en-US" dirty="0"/>
              <a:t>日，中国成为</a:t>
            </a:r>
            <a:r>
              <a:rPr lang="en-US" altLang="zh-CN" dirty="0"/>
              <a:t>《</a:t>
            </a:r>
            <a:r>
              <a:rPr lang="zh-CN" altLang="en-US" dirty="0"/>
              <a:t>华盛顿协议</a:t>
            </a:r>
            <a:r>
              <a:rPr lang="en-US" altLang="zh-CN" dirty="0"/>
              <a:t>》</a:t>
            </a:r>
            <a:r>
              <a:rPr lang="zh-CN" altLang="en-US" dirty="0"/>
              <a:t>正式缔约成员。不仅为我国工程专业毕业生获得进入国际市场的通行证提供了可行性，而且将有力地促进我国工程教育面向世界。</a:t>
            </a:r>
            <a:endParaRPr lang="en-US" altLang="zh-CN" dirty="0"/>
          </a:p>
          <a:p>
            <a:r>
              <a:rPr lang="zh-CN" altLang="en-US" dirty="0"/>
              <a:t>按照协议的要求，通过工程教育认证的专业不仅要深入理解和把握复杂工程问题，更要按照</a:t>
            </a:r>
            <a:r>
              <a:rPr lang="zh-CN" altLang="en-US" dirty="0">
                <a:solidFill>
                  <a:srgbClr val="0070C0"/>
                </a:solidFill>
              </a:rPr>
              <a:t>国际实质等效原则</a:t>
            </a:r>
            <a:r>
              <a:rPr lang="zh-CN" altLang="en-US" dirty="0"/>
              <a:t>培养学生具有</a:t>
            </a:r>
            <a:r>
              <a:rPr lang="zh-CN" altLang="en-US" dirty="0">
                <a:solidFill>
                  <a:srgbClr val="C00000"/>
                </a:solidFill>
              </a:rPr>
              <a:t>解决复杂工程问题的能力</a:t>
            </a:r>
            <a:r>
              <a:rPr lang="zh-CN" altLang="en-US" dirty="0"/>
              <a:t>。</a:t>
            </a:r>
            <a:endParaRPr lang="en-US" altLang="zh-CN" dirty="0"/>
          </a:p>
        </p:txBody>
      </p:sp>
      <p:sp>
        <p:nvSpPr>
          <p:cNvPr id="4" name="文本框 3"/>
          <p:cNvSpPr txBox="1"/>
          <p:nvPr/>
        </p:nvSpPr>
        <p:spPr>
          <a:xfrm>
            <a:off x="710213" y="3745435"/>
            <a:ext cx="10706470" cy="2348272"/>
          </a:xfrm>
          <a:prstGeom prst="rect">
            <a:avLst/>
          </a:prstGeom>
          <a:solidFill>
            <a:schemeClr val="tx2">
              <a:lumMod val="20000"/>
              <a:lumOff val="80000"/>
            </a:schemeClr>
          </a:solidFill>
          <a:ln w="19050">
            <a:noFill/>
          </a:ln>
        </p:spPr>
        <p:txBody>
          <a:bodyPr wrap="square" rtlCol="0">
            <a:spAutoFit/>
          </a:bodyPr>
          <a:lstStyle/>
          <a:p>
            <a:pPr algn="just">
              <a:lnSpc>
                <a:spcPct val="150000"/>
              </a:lnSpc>
            </a:pPr>
            <a:r>
              <a:rPr lang="en-US" altLang="zh-CN" sz="2000" b="1" dirty="0">
                <a:latin typeface="微软雅黑 Light" panose="020B0502040204020203" pitchFamily="34" charset="-122"/>
                <a:ea typeface="微软雅黑 Light" panose="020B0502040204020203" pitchFamily="34" charset="-122"/>
              </a:rPr>
              <a:t>《</a:t>
            </a:r>
            <a:r>
              <a:rPr lang="zh-CN" altLang="en-US" sz="2000" b="1" dirty="0">
                <a:latin typeface="微软雅黑 Light" panose="020B0502040204020203" pitchFamily="34" charset="-122"/>
                <a:ea typeface="微软雅黑 Light" panose="020B0502040204020203" pitchFamily="34" charset="-122"/>
              </a:rPr>
              <a:t>华盛顿协议</a:t>
            </a:r>
            <a:r>
              <a:rPr lang="en-US" altLang="zh-CN" sz="2000" b="1" dirty="0">
                <a:latin typeface="微软雅黑 Light" panose="020B0502040204020203" pitchFamily="34" charset="-122"/>
                <a:ea typeface="微软雅黑 Light" panose="020B0502040204020203" pitchFamily="34" charset="-122"/>
              </a:rPr>
              <a:t>》</a:t>
            </a:r>
            <a:r>
              <a:rPr lang="zh-CN" altLang="en-US" sz="2000" b="1" dirty="0">
                <a:latin typeface="微软雅黑 Light" panose="020B0502040204020203" pitchFamily="34" charset="-122"/>
                <a:ea typeface="微软雅黑 Light" panose="020B0502040204020203" pitchFamily="34" charset="-122"/>
              </a:rPr>
              <a:t>于</a:t>
            </a:r>
            <a:r>
              <a:rPr lang="en-US" altLang="zh-CN" sz="2000" b="1" dirty="0">
                <a:latin typeface="微软雅黑 Light" panose="020B0502040204020203" pitchFamily="34" charset="-122"/>
                <a:ea typeface="微软雅黑 Light" panose="020B0502040204020203" pitchFamily="34" charset="-122"/>
              </a:rPr>
              <a:t>1989</a:t>
            </a:r>
            <a:r>
              <a:rPr lang="zh-CN" altLang="en-US" sz="2000" b="1" dirty="0">
                <a:latin typeface="微软雅黑 Light" panose="020B0502040204020203" pitchFamily="34" charset="-122"/>
                <a:ea typeface="微软雅黑 Light" panose="020B0502040204020203" pitchFamily="34" charset="-122"/>
              </a:rPr>
              <a:t>由来自美国、英国、加拿大、爱尔兰、澳大利亚、新西兰</a:t>
            </a:r>
            <a:r>
              <a:rPr lang="en-US" altLang="zh-CN" sz="2000" b="1" dirty="0">
                <a:latin typeface="微软雅黑 Light" panose="020B0502040204020203" pitchFamily="34" charset="-122"/>
                <a:ea typeface="微软雅黑 Light" panose="020B0502040204020203" pitchFamily="34" charset="-122"/>
              </a:rPr>
              <a:t>6</a:t>
            </a:r>
            <a:r>
              <a:rPr lang="zh-CN" altLang="en-US" sz="2000" b="1" dirty="0">
                <a:latin typeface="微软雅黑 Light" panose="020B0502040204020203" pitchFamily="34" charset="-122"/>
                <a:ea typeface="微软雅黑 Light" panose="020B0502040204020203" pitchFamily="34" charset="-122"/>
              </a:rPr>
              <a:t>个国家的民间工程专业团体发起和签署。主要针对国际上本科工程学历资格互认，确认由签约成员认证的工程学历基本相同，并建议毕业于任一签约成员认证的课程的人员均应被其他签约国（地区）视为已获得从事初级工程工作的学术资格。</a:t>
            </a:r>
            <a:r>
              <a:rPr lang="en-US" altLang="zh-CN" sz="2000" b="1" dirty="0">
                <a:latin typeface="微软雅黑 Light" panose="020B0502040204020203" pitchFamily="34" charset="-122"/>
                <a:ea typeface="微软雅黑 Light" panose="020B0502040204020203" pitchFamily="34" charset="-122"/>
              </a:rPr>
              <a:t>2013</a:t>
            </a:r>
            <a:r>
              <a:rPr lang="zh-CN" altLang="en-US" sz="2000" b="1" dirty="0">
                <a:latin typeface="微软雅黑 Light" panose="020B0502040204020203" pitchFamily="34" charset="-122"/>
                <a:ea typeface="微软雅黑 Light" panose="020B0502040204020203" pitchFamily="34" charset="-122"/>
              </a:rPr>
              <a:t>年，我国加入</a:t>
            </a:r>
            <a:r>
              <a:rPr lang="en-US" altLang="zh-CN" sz="2000" b="1" dirty="0">
                <a:latin typeface="微软雅黑 Light" panose="020B0502040204020203" pitchFamily="34" charset="-122"/>
                <a:ea typeface="微软雅黑 Light" panose="020B0502040204020203" pitchFamily="34" charset="-122"/>
              </a:rPr>
              <a:t>《</a:t>
            </a:r>
            <a:r>
              <a:rPr lang="zh-CN" altLang="en-US" sz="2000" b="1" dirty="0">
                <a:latin typeface="微软雅黑 Light" panose="020B0502040204020203" pitchFamily="34" charset="-122"/>
                <a:ea typeface="微软雅黑 Light" panose="020B0502040204020203" pitchFamily="34" charset="-122"/>
              </a:rPr>
              <a:t>华盛顿协议</a:t>
            </a:r>
            <a:r>
              <a:rPr lang="en-US" altLang="zh-CN" sz="2000" b="1" dirty="0">
                <a:latin typeface="微软雅黑 Light" panose="020B0502040204020203" pitchFamily="34" charset="-122"/>
                <a:ea typeface="微软雅黑 Light" panose="020B0502040204020203" pitchFamily="34" charset="-122"/>
              </a:rPr>
              <a:t>》</a:t>
            </a:r>
            <a:r>
              <a:rPr lang="zh-CN" altLang="en-US" sz="2000" b="1" dirty="0">
                <a:latin typeface="微软雅黑 Light" panose="020B0502040204020203" pitchFamily="34" charset="-122"/>
                <a:ea typeface="微软雅黑 Light" panose="020B0502040204020203" pitchFamily="34" charset="-122"/>
              </a:rPr>
              <a:t>成为预备成员，</a:t>
            </a:r>
            <a:r>
              <a:rPr lang="en-US" altLang="zh-CN" sz="2000" b="1" dirty="0">
                <a:latin typeface="微软雅黑 Light" panose="020B0502040204020203" pitchFamily="34" charset="-122"/>
                <a:ea typeface="微软雅黑 Light" panose="020B0502040204020203" pitchFamily="34" charset="-122"/>
              </a:rPr>
              <a:t>2016</a:t>
            </a:r>
            <a:r>
              <a:rPr lang="zh-CN" altLang="en-US" sz="2000" b="1" dirty="0">
                <a:latin typeface="微软雅黑 Light" panose="020B0502040204020203" pitchFamily="34" charset="-122"/>
                <a:ea typeface="微软雅黑 Light" panose="020B0502040204020203" pitchFamily="34" charset="-122"/>
              </a:rPr>
              <a:t>年年初接受了转正考察。</a:t>
            </a:r>
          </a:p>
        </p:txBody>
      </p:sp>
    </p:spTree>
    <p:extLst>
      <p:ext uri="{BB962C8B-B14F-4D97-AF65-F5344CB8AC3E}">
        <p14:creationId xmlns:p14="http://schemas.microsoft.com/office/powerpoint/2010/main" val="405619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中国工程教育专业认证标准 </a:t>
            </a:r>
            <a:r>
              <a:rPr lang="en-US" altLang="zh-CN" sz="2000" dirty="0"/>
              <a:t>(2015</a:t>
            </a:r>
            <a:r>
              <a:rPr lang="zh-CN" altLang="en-US" sz="2000" dirty="0"/>
              <a:t>版</a:t>
            </a:r>
            <a:r>
              <a:rPr lang="en-US" altLang="zh-CN" sz="2000" dirty="0"/>
              <a:t>) </a:t>
            </a:r>
            <a:r>
              <a:rPr lang="zh-CN" altLang="en-US" dirty="0"/>
              <a:t>毕业要求 </a:t>
            </a:r>
            <a:r>
              <a:rPr lang="en-US" altLang="zh-CN" dirty="0"/>
              <a:t>(1, 2, 3,</a:t>
            </a:r>
            <a:r>
              <a:rPr lang="zh-CN" altLang="en-US" dirty="0"/>
              <a:t> </a:t>
            </a:r>
            <a:r>
              <a:rPr lang="en-US" altLang="zh-CN" dirty="0"/>
              <a:t>4)</a:t>
            </a:r>
            <a:endParaRPr lang="zh-CN" altLang="en-US" dirty="0"/>
          </a:p>
        </p:txBody>
      </p:sp>
      <p:sp>
        <p:nvSpPr>
          <p:cNvPr id="3" name="内容占位符 2"/>
          <p:cNvSpPr>
            <a:spLocks noGrp="1"/>
          </p:cNvSpPr>
          <p:nvPr>
            <p:ph idx="1"/>
          </p:nvPr>
        </p:nvSpPr>
        <p:spPr>
          <a:xfrm>
            <a:off x="446942" y="1326483"/>
            <a:ext cx="11298116" cy="4932616"/>
          </a:xfrm>
        </p:spPr>
        <p:txBody>
          <a:bodyPr/>
          <a:lstStyle/>
          <a:p>
            <a:r>
              <a:rPr lang="zh-CN" altLang="en-US" dirty="0">
                <a:solidFill>
                  <a:srgbClr val="0070C0"/>
                </a:solidFill>
              </a:rPr>
              <a:t>工程知识：</a:t>
            </a:r>
            <a:endParaRPr lang="en-US" altLang="zh-CN" dirty="0">
              <a:solidFill>
                <a:srgbClr val="0070C0"/>
              </a:solidFill>
            </a:endParaRPr>
          </a:p>
          <a:p>
            <a:pPr lvl="1"/>
            <a:r>
              <a:rPr lang="zh-CN" altLang="en-US" dirty="0"/>
              <a:t>能够将数学、自然科学、工程基础和专业知识用于解决复杂工程问题。</a:t>
            </a:r>
          </a:p>
          <a:p>
            <a:r>
              <a:rPr lang="zh-CN" altLang="en-US" dirty="0">
                <a:solidFill>
                  <a:srgbClr val="0070C0"/>
                </a:solidFill>
              </a:rPr>
              <a:t>问题分析：</a:t>
            </a:r>
            <a:endParaRPr lang="en-US" altLang="zh-CN" dirty="0">
              <a:solidFill>
                <a:srgbClr val="0070C0"/>
              </a:solidFill>
            </a:endParaRPr>
          </a:p>
          <a:p>
            <a:pPr lvl="1"/>
            <a:r>
              <a:rPr lang="zh-CN" altLang="en-US" dirty="0"/>
              <a:t>能够应用数学、自然科学和工程科学的基本原理，识别、表达、并通过文献研究分析复杂工程问题，以获得有效结论。</a:t>
            </a:r>
          </a:p>
          <a:p>
            <a:r>
              <a:rPr lang="zh-CN" altLang="en-US" dirty="0">
                <a:solidFill>
                  <a:srgbClr val="0070C0"/>
                </a:solidFill>
              </a:rPr>
              <a:t>设计</a:t>
            </a:r>
            <a:r>
              <a:rPr lang="en-US" altLang="zh-CN" dirty="0">
                <a:solidFill>
                  <a:srgbClr val="0070C0"/>
                </a:solidFill>
              </a:rPr>
              <a:t>/</a:t>
            </a:r>
            <a:r>
              <a:rPr lang="zh-CN" altLang="en-US" dirty="0">
                <a:solidFill>
                  <a:srgbClr val="0070C0"/>
                </a:solidFill>
              </a:rPr>
              <a:t>开发解决方案：</a:t>
            </a:r>
            <a:endParaRPr lang="en-US" altLang="zh-CN" dirty="0">
              <a:solidFill>
                <a:srgbClr val="0070C0"/>
              </a:solidFill>
            </a:endParaRPr>
          </a:p>
          <a:p>
            <a:pPr lvl="1"/>
            <a:r>
              <a:rPr lang="zh-CN" altLang="en-US" dirty="0"/>
              <a:t>能够设计针对复杂工程问题的解决方案，设计满足特定需求的系统、单元（部件）或工艺流程，并能够在设计环节中体现创新意识，考虑社会、健康、安全、法律、文化以及环境等因素。</a:t>
            </a:r>
            <a:endParaRPr lang="en-US" altLang="zh-CN" dirty="0"/>
          </a:p>
          <a:p>
            <a:pPr lvl="0"/>
            <a:r>
              <a:rPr lang="zh-CN" altLang="en-US" dirty="0">
                <a:solidFill>
                  <a:srgbClr val="0070C0"/>
                </a:solidFill>
              </a:rPr>
              <a:t>研究：</a:t>
            </a:r>
            <a:endParaRPr lang="en-US" altLang="zh-CN" dirty="0">
              <a:solidFill>
                <a:srgbClr val="0070C0"/>
              </a:solidFill>
            </a:endParaRPr>
          </a:p>
          <a:p>
            <a:pPr lvl="1"/>
            <a:r>
              <a:rPr lang="zh-CN" altLang="en-US" dirty="0"/>
              <a:t>能够基于科学原理并采用科学方法对复杂工程问题进行研究，包括设计实验、分析与解释数据、并通过信息综合得到合理有效的结论。</a:t>
            </a:r>
          </a:p>
        </p:txBody>
      </p:sp>
    </p:spTree>
    <p:extLst>
      <p:ext uri="{BB962C8B-B14F-4D97-AF65-F5344CB8AC3E}">
        <p14:creationId xmlns:p14="http://schemas.microsoft.com/office/powerpoint/2010/main" val="89945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学科、专业</a:t>
            </a:r>
            <a:endParaRPr lang="zh-CN" altLang="en-US" dirty="0"/>
          </a:p>
        </p:txBody>
      </p:sp>
      <p:sp>
        <p:nvSpPr>
          <p:cNvPr id="3" name="内容占位符 2"/>
          <p:cNvSpPr>
            <a:spLocks noGrp="1"/>
          </p:cNvSpPr>
          <p:nvPr>
            <p:ph idx="1"/>
          </p:nvPr>
        </p:nvSpPr>
        <p:spPr/>
        <p:txBody>
          <a:bodyPr/>
          <a:lstStyle/>
          <a:p>
            <a:r>
              <a:rPr lang="zh-CN" altLang="en-US" dirty="0"/>
              <a:t>按</a:t>
            </a:r>
            <a:r>
              <a:rPr lang="en-US" altLang="zh-CN" dirty="0">
                <a:solidFill>
                  <a:srgbClr val="0070C0"/>
                </a:solidFill>
              </a:rPr>
              <a:t>《</a:t>
            </a:r>
            <a:r>
              <a:rPr lang="zh-CN" altLang="en-US" dirty="0">
                <a:solidFill>
                  <a:srgbClr val="0070C0"/>
                </a:solidFill>
              </a:rPr>
              <a:t>学位授予和人才培养学科目录设置与管理办法</a:t>
            </a:r>
            <a:r>
              <a:rPr lang="en-US" altLang="zh-CN" dirty="0">
                <a:solidFill>
                  <a:srgbClr val="0070C0"/>
                </a:solidFill>
              </a:rPr>
              <a:t>》</a:t>
            </a:r>
            <a:r>
              <a:rPr lang="zh-CN" altLang="en-US" dirty="0"/>
              <a:t>分为三级</a:t>
            </a:r>
            <a:endParaRPr lang="en-US" altLang="zh-CN" dirty="0"/>
          </a:p>
          <a:p>
            <a:pPr lvl="1"/>
            <a:r>
              <a:rPr lang="zh-CN" altLang="en-US" dirty="0"/>
              <a:t>国务院学位委员会、教育部，</a:t>
            </a:r>
            <a:r>
              <a:rPr lang="en-US" altLang="zh-CN" dirty="0"/>
              <a:t>2009</a:t>
            </a:r>
          </a:p>
          <a:p>
            <a:r>
              <a:rPr lang="zh-CN" altLang="en-US" dirty="0">
                <a:solidFill>
                  <a:srgbClr val="0070C0"/>
                </a:solidFill>
              </a:rPr>
              <a:t>学科门类</a:t>
            </a:r>
            <a:endParaRPr lang="en-US" altLang="zh-CN" dirty="0">
              <a:solidFill>
                <a:srgbClr val="0070C0"/>
              </a:solidFill>
            </a:endParaRPr>
          </a:p>
          <a:p>
            <a:pPr lvl="1"/>
            <a:r>
              <a:rPr lang="zh-CN" altLang="en-US" dirty="0"/>
              <a:t>哲学、经济学、法学、教育学、文学、历史学、理学、工学、农学、医学、军事学、管理学、艺术学、</a:t>
            </a:r>
            <a:r>
              <a:rPr lang="zh-CN" altLang="en-US" dirty="0">
                <a:solidFill>
                  <a:srgbClr val="B01F24"/>
                </a:solidFill>
              </a:rPr>
              <a:t>交叉学科</a:t>
            </a:r>
            <a:r>
              <a:rPr lang="zh-CN" altLang="en-US" dirty="0"/>
              <a:t>等</a:t>
            </a:r>
            <a:r>
              <a:rPr lang="en-US" altLang="zh-CN" dirty="0"/>
              <a:t>14</a:t>
            </a:r>
            <a:r>
              <a:rPr lang="zh-CN" altLang="en-US" dirty="0"/>
              <a:t>个门类</a:t>
            </a:r>
            <a:endParaRPr lang="en-US" altLang="zh-CN" dirty="0"/>
          </a:p>
          <a:p>
            <a:r>
              <a:rPr lang="zh-CN" altLang="en-US" dirty="0">
                <a:solidFill>
                  <a:srgbClr val="0070C0"/>
                </a:solidFill>
              </a:rPr>
              <a:t>一级学科（本科教育中称为“专业类”）</a:t>
            </a:r>
            <a:endParaRPr lang="en-US" altLang="zh-CN" dirty="0">
              <a:solidFill>
                <a:srgbClr val="0070C0"/>
              </a:solidFill>
            </a:endParaRPr>
          </a:p>
          <a:p>
            <a:pPr lvl="1"/>
            <a:r>
              <a:rPr lang="zh-CN" altLang="en-US" dirty="0"/>
              <a:t>学科门类和一级学科是国家进行学位授权审核与学科管理、学位授予单位开展学位授予与人才培养工作的基本依据。</a:t>
            </a:r>
            <a:endParaRPr lang="en-US" altLang="zh-CN" dirty="0"/>
          </a:p>
          <a:p>
            <a:r>
              <a:rPr lang="zh-CN" altLang="en-US" dirty="0">
                <a:solidFill>
                  <a:srgbClr val="0070C0"/>
                </a:solidFill>
              </a:rPr>
              <a:t>二级学科（本科专业目录中为“专业”）</a:t>
            </a:r>
            <a:endParaRPr lang="en-US" altLang="zh-CN" dirty="0">
              <a:solidFill>
                <a:srgbClr val="0070C0"/>
              </a:solidFill>
            </a:endParaRPr>
          </a:p>
          <a:p>
            <a:pPr lvl="1"/>
            <a:r>
              <a:rPr lang="zh-CN" altLang="en-US" dirty="0"/>
              <a:t>二级学科是学位授予单位实施人才培养的参考依据。</a:t>
            </a:r>
          </a:p>
          <a:p>
            <a:pPr lvl="1"/>
            <a:endParaRPr lang="zh-CN" altLang="en-US" dirty="0"/>
          </a:p>
        </p:txBody>
      </p:sp>
    </p:spTree>
    <p:extLst>
      <p:ext uri="{BB962C8B-B14F-4D97-AF65-F5344CB8AC3E}">
        <p14:creationId xmlns:p14="http://schemas.microsoft.com/office/powerpoint/2010/main" val="246132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中国工程教育专业认证标准 </a:t>
            </a:r>
            <a:r>
              <a:rPr lang="en-US" altLang="zh-CN" dirty="0"/>
              <a:t>(2015</a:t>
            </a:r>
            <a:r>
              <a:rPr lang="zh-CN" altLang="en-US" dirty="0"/>
              <a:t>版</a:t>
            </a:r>
            <a:r>
              <a:rPr lang="en-US" altLang="zh-CN" dirty="0"/>
              <a:t>) </a:t>
            </a:r>
            <a:r>
              <a:rPr lang="zh-CN" altLang="en-US" dirty="0"/>
              <a:t>毕业要求 </a:t>
            </a:r>
            <a:r>
              <a:rPr lang="en-US" altLang="zh-CN" dirty="0"/>
              <a:t>(5, 6, 7, 8)</a:t>
            </a:r>
            <a:endParaRPr lang="zh-CN" altLang="en-US" dirty="0"/>
          </a:p>
        </p:txBody>
      </p:sp>
      <p:sp>
        <p:nvSpPr>
          <p:cNvPr id="3" name="内容占位符 2"/>
          <p:cNvSpPr>
            <a:spLocks noGrp="1"/>
          </p:cNvSpPr>
          <p:nvPr>
            <p:ph idx="1"/>
          </p:nvPr>
        </p:nvSpPr>
        <p:spPr/>
        <p:txBody>
          <a:bodyPr/>
          <a:lstStyle/>
          <a:p>
            <a:r>
              <a:rPr lang="zh-CN" altLang="en-US" dirty="0">
                <a:solidFill>
                  <a:srgbClr val="0070C0"/>
                </a:solidFill>
              </a:rPr>
              <a:t>使用现代工具：</a:t>
            </a:r>
            <a:endParaRPr lang="en-US" altLang="zh-CN" dirty="0">
              <a:solidFill>
                <a:srgbClr val="0070C0"/>
              </a:solidFill>
            </a:endParaRPr>
          </a:p>
          <a:p>
            <a:pPr lvl="1"/>
            <a:r>
              <a:rPr lang="zh-CN" altLang="en-US" dirty="0"/>
              <a:t>能够针对复杂工程问题，开发、选择与使用恰当的技术、资源、现代工程工具和信息技术工具，包括对复杂工程问题的预测与模拟，并能够理解其局限性。</a:t>
            </a:r>
          </a:p>
          <a:p>
            <a:r>
              <a:rPr lang="zh-CN" altLang="en-US" dirty="0">
                <a:solidFill>
                  <a:srgbClr val="0070C0"/>
                </a:solidFill>
              </a:rPr>
              <a:t>工程与社会：</a:t>
            </a:r>
            <a:endParaRPr lang="en-US" altLang="zh-CN" dirty="0">
              <a:solidFill>
                <a:srgbClr val="0070C0"/>
              </a:solidFill>
            </a:endParaRPr>
          </a:p>
          <a:p>
            <a:pPr lvl="1"/>
            <a:r>
              <a:rPr lang="zh-CN" altLang="en-US" dirty="0"/>
              <a:t>能够基于工程相关背景知识进行合理分析，评价专业工程实践和复杂工程问题解决方案对社会、健康、安全、法律以及文化的影响，并理解应承担的责任。</a:t>
            </a:r>
            <a:endParaRPr lang="en-US" altLang="zh-CN" dirty="0"/>
          </a:p>
          <a:p>
            <a:pPr lvl="0"/>
            <a:r>
              <a:rPr lang="zh-CN" altLang="en-US" dirty="0">
                <a:solidFill>
                  <a:srgbClr val="0070C0"/>
                </a:solidFill>
              </a:rPr>
              <a:t>环境和可持续发展：</a:t>
            </a:r>
            <a:endParaRPr lang="en-US" altLang="zh-CN" dirty="0">
              <a:solidFill>
                <a:srgbClr val="0070C0"/>
              </a:solidFill>
            </a:endParaRPr>
          </a:p>
          <a:p>
            <a:pPr lvl="1"/>
            <a:r>
              <a:rPr lang="zh-CN" altLang="en-US" dirty="0"/>
              <a:t>能够理解和评价针对复杂工程问题的专业工程实践对环境、社会可持续发展的影响。</a:t>
            </a:r>
          </a:p>
          <a:p>
            <a:pPr lvl="0"/>
            <a:r>
              <a:rPr lang="zh-CN" altLang="en-US" dirty="0">
                <a:solidFill>
                  <a:srgbClr val="0070C0"/>
                </a:solidFill>
              </a:rPr>
              <a:t>职业规范：</a:t>
            </a:r>
            <a:endParaRPr lang="en-US" altLang="zh-CN" dirty="0">
              <a:solidFill>
                <a:srgbClr val="0070C0"/>
              </a:solidFill>
            </a:endParaRPr>
          </a:p>
          <a:p>
            <a:pPr lvl="1"/>
            <a:r>
              <a:rPr lang="zh-CN" altLang="en-US" dirty="0"/>
              <a:t>具有人文社会科学素养、社会责任感，能够在工程实践中理解并遵守工程职业道德和规范，履行责任。 </a:t>
            </a:r>
          </a:p>
        </p:txBody>
      </p:sp>
    </p:spTree>
    <p:extLst>
      <p:ext uri="{BB962C8B-B14F-4D97-AF65-F5344CB8AC3E}">
        <p14:creationId xmlns:p14="http://schemas.microsoft.com/office/powerpoint/2010/main" val="77606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中国工程教育专业认证标准 </a:t>
            </a:r>
            <a:r>
              <a:rPr lang="en-US" altLang="zh-CN" sz="2000" dirty="0"/>
              <a:t>(2015</a:t>
            </a:r>
            <a:r>
              <a:rPr lang="zh-CN" altLang="en-US" sz="2000" dirty="0"/>
              <a:t>版</a:t>
            </a:r>
            <a:r>
              <a:rPr lang="en-US" altLang="zh-CN" sz="2000" dirty="0"/>
              <a:t>) </a:t>
            </a:r>
            <a:r>
              <a:rPr lang="zh-CN" altLang="en-US" dirty="0"/>
              <a:t>毕业要求 </a:t>
            </a:r>
            <a:r>
              <a:rPr lang="en-US" altLang="zh-CN" dirty="0"/>
              <a:t>(9, 10, 11, 12)</a:t>
            </a:r>
            <a:endParaRPr lang="zh-CN" altLang="en-US" dirty="0"/>
          </a:p>
        </p:txBody>
      </p:sp>
      <p:sp>
        <p:nvSpPr>
          <p:cNvPr id="3" name="内容占位符 2"/>
          <p:cNvSpPr>
            <a:spLocks noGrp="1"/>
          </p:cNvSpPr>
          <p:nvPr>
            <p:ph idx="1"/>
          </p:nvPr>
        </p:nvSpPr>
        <p:spPr/>
        <p:txBody>
          <a:bodyPr/>
          <a:lstStyle/>
          <a:p>
            <a:r>
              <a:rPr lang="zh-CN" altLang="en-US" dirty="0">
                <a:solidFill>
                  <a:srgbClr val="0070C0"/>
                </a:solidFill>
              </a:rPr>
              <a:t>个人和团队：</a:t>
            </a:r>
            <a:endParaRPr lang="en-US" altLang="zh-CN" dirty="0">
              <a:solidFill>
                <a:srgbClr val="0070C0"/>
              </a:solidFill>
            </a:endParaRPr>
          </a:p>
          <a:p>
            <a:pPr lvl="1"/>
            <a:r>
              <a:rPr lang="zh-CN" altLang="en-US" dirty="0"/>
              <a:t>能够在多学科背景下的团队中承担个体、团队成员以及负责人的角色。</a:t>
            </a:r>
            <a:endParaRPr lang="en-US" altLang="zh-CN" dirty="0"/>
          </a:p>
          <a:p>
            <a:pPr lvl="0"/>
            <a:r>
              <a:rPr lang="zh-CN" altLang="en-US" dirty="0">
                <a:solidFill>
                  <a:srgbClr val="0070C0"/>
                </a:solidFill>
              </a:rPr>
              <a:t>沟通：</a:t>
            </a:r>
            <a:endParaRPr lang="en-US" altLang="zh-CN" dirty="0">
              <a:solidFill>
                <a:srgbClr val="0070C0"/>
              </a:solidFill>
            </a:endParaRPr>
          </a:p>
          <a:p>
            <a:pPr lvl="1"/>
            <a:r>
              <a:rPr lang="zh-CN" altLang="en-US" dirty="0"/>
              <a:t>能够就复杂工程问题与业界同行及社会公众进行有效沟通和交流，包括撰写报告和设计文稿、陈述发言、清晰表达或回应指令。并具备一定的国际视野，能够在跨文化背景下进行沟通和交流。</a:t>
            </a:r>
          </a:p>
          <a:p>
            <a:pPr lvl="0"/>
            <a:r>
              <a:rPr lang="zh-CN" altLang="en-US" dirty="0">
                <a:solidFill>
                  <a:srgbClr val="0070C0"/>
                </a:solidFill>
              </a:rPr>
              <a:t>项目管理：</a:t>
            </a:r>
            <a:endParaRPr lang="en-US" altLang="zh-CN" dirty="0">
              <a:solidFill>
                <a:srgbClr val="0070C0"/>
              </a:solidFill>
            </a:endParaRPr>
          </a:p>
          <a:p>
            <a:pPr lvl="1"/>
            <a:r>
              <a:rPr lang="zh-CN" altLang="en-US" dirty="0"/>
              <a:t>理解并掌握工程管理原理与经济决策方法，并能在多学科环境中应用。</a:t>
            </a:r>
          </a:p>
          <a:p>
            <a:pPr lvl="0"/>
            <a:r>
              <a:rPr lang="zh-CN" altLang="en-US" dirty="0">
                <a:solidFill>
                  <a:srgbClr val="0070C0"/>
                </a:solidFill>
              </a:rPr>
              <a:t>终身学习：</a:t>
            </a:r>
            <a:endParaRPr lang="en-US" altLang="zh-CN" dirty="0">
              <a:solidFill>
                <a:srgbClr val="0070C0"/>
              </a:solidFill>
            </a:endParaRPr>
          </a:p>
          <a:p>
            <a:pPr lvl="1"/>
            <a:r>
              <a:rPr lang="zh-CN" altLang="en-US" dirty="0"/>
              <a:t>具有自主学习和终身学习的意识，有不断学习和适应发展的能力。</a:t>
            </a:r>
          </a:p>
          <a:p>
            <a:endParaRPr lang="en-US" altLang="zh-CN" dirty="0"/>
          </a:p>
        </p:txBody>
      </p:sp>
    </p:spTree>
    <p:extLst>
      <p:ext uri="{BB962C8B-B14F-4D97-AF65-F5344CB8AC3E}">
        <p14:creationId xmlns:p14="http://schemas.microsoft.com/office/powerpoint/2010/main" val="316704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t>
            </a:r>
            <a:r>
              <a:rPr lang="zh-CN" altLang="en-US" dirty="0"/>
              <a:t>新工科</a:t>
            </a:r>
            <a:r>
              <a:rPr lang="en-US" altLang="zh-CN" dirty="0"/>
              <a:t>"</a:t>
            </a:r>
            <a:r>
              <a:rPr lang="zh-CN" altLang="en-US" dirty="0"/>
              <a:t>环境下的工科生应具备的素质</a:t>
            </a:r>
          </a:p>
        </p:txBody>
      </p:sp>
      <p:sp>
        <p:nvSpPr>
          <p:cNvPr id="9" name="内容占位符 1">
            <a:extLst>
              <a:ext uri="{FF2B5EF4-FFF2-40B4-BE49-F238E27FC236}">
                <a16:creationId xmlns:a16="http://schemas.microsoft.com/office/drawing/2014/main" id="{0A06B76E-489D-4984-A286-E655B670595D}"/>
              </a:ext>
            </a:extLst>
          </p:cNvPr>
          <p:cNvSpPr txBox="1">
            <a:spLocks/>
          </p:cNvSpPr>
          <p:nvPr/>
        </p:nvSpPr>
        <p:spPr>
          <a:xfrm>
            <a:off x="879211" y="1511552"/>
            <a:ext cx="3623827" cy="4645939"/>
          </a:xfrm>
          <a:prstGeom prst="rect">
            <a:avLst/>
          </a:prstGeom>
          <a:solidFill>
            <a:srgbClr val="4472C4">
              <a:lumMod val="20000"/>
              <a:lumOff val="80000"/>
            </a:srgbClr>
          </a:solidFill>
          <a:ln>
            <a:solidFill>
              <a:srgbClr val="13498F"/>
            </a:solidFill>
          </a:ln>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000"/>
              </a:spcBef>
              <a:buClr>
                <a:srgbClr val="C92B2F"/>
              </a:buClr>
              <a:buFont typeface="Arial" panose="020B0604020202020204" pitchFamily="34" charset="0"/>
              <a:buChar char="•"/>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Clr>
                <a:srgbClr val="C92B2F"/>
              </a:buClr>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C92B2F"/>
              </a:buClr>
              <a:buFont typeface="Arial" panose="020B0604020202020204" pitchFamily="34" charset="0"/>
              <a:buChar char="•"/>
              <a:defRPr sz="20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Clr>
                <a:srgbClr val="C92B2F"/>
              </a:buClr>
              <a:buFont typeface="Arial" panose="020B0604020202020204" pitchFamily="34" charset="0"/>
              <a:buChar char="•"/>
              <a:defRPr sz="1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Clr>
                <a:srgbClr val="C92B2F"/>
              </a:buClr>
              <a:buFont typeface="Arial" panose="020B0604020202020204" pitchFamily="34" charset="0"/>
              <a:buChar char="•"/>
              <a:defRPr sz="1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70000"/>
              </a:lnSpc>
              <a:spcBef>
                <a:spcPts val="1000"/>
              </a:spcBef>
              <a:spcAft>
                <a:spcPts val="0"/>
              </a:spcAft>
              <a:buClr>
                <a:srgbClr val="C92B2F"/>
              </a:buClr>
              <a:buSzTx/>
              <a:buFont typeface="Arial" panose="020B0604020202020204" pitchFamily="34" charset="0"/>
              <a:buChar char="•"/>
              <a:tabLst/>
              <a:defRPr/>
            </a:pPr>
            <a:r>
              <a:rPr kumimoji="0" lang="zh-CN" altLang="en-US" sz="2800" b="1" i="0" u="none" strike="noStrike" kern="120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具备家国情怀</a:t>
            </a:r>
          </a:p>
          <a:p>
            <a:pPr marL="228600" marR="0" lvl="0" indent="-228600" algn="l" defTabSz="914400" rtl="0" eaLnBrk="1" fontAlgn="auto" latinLnBrk="0" hangingPunct="1">
              <a:lnSpc>
                <a:spcPct val="170000"/>
              </a:lnSpc>
              <a:spcBef>
                <a:spcPts val="1000"/>
              </a:spcBef>
              <a:spcAft>
                <a:spcPts val="0"/>
              </a:spcAft>
              <a:buClr>
                <a:srgbClr val="C92B2F"/>
              </a:buClr>
              <a:buSzTx/>
              <a:buFont typeface="Arial" panose="020B0604020202020204" pitchFamily="34" charset="0"/>
              <a:buChar char="•"/>
              <a:tabLst/>
              <a:defRPr/>
            </a:pPr>
            <a:r>
              <a:rPr kumimoji="0" lang="zh-CN" altLang="en-US" sz="28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具有创新创业精神　</a:t>
            </a:r>
            <a:endParaRPr kumimoji="0" lang="en-US" altLang="zh-CN" sz="28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70000"/>
              </a:lnSpc>
              <a:spcBef>
                <a:spcPts val="1000"/>
              </a:spcBef>
              <a:spcAft>
                <a:spcPts val="0"/>
              </a:spcAft>
              <a:buClr>
                <a:srgbClr val="C92B2F"/>
              </a:buClr>
              <a:buSzTx/>
              <a:buFont typeface="Arial" panose="020B0604020202020204" pitchFamily="34" charset="0"/>
              <a:buChar char="•"/>
              <a:tabLst/>
              <a:defRPr/>
            </a:pPr>
            <a:r>
              <a:rPr kumimoji="0" lang="zh-CN" altLang="en-US" sz="28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跨学科交叉融合意识</a:t>
            </a:r>
          </a:p>
          <a:p>
            <a:pPr marL="228600" marR="0" lvl="0" indent="-228600" algn="l" defTabSz="914400" rtl="0" eaLnBrk="1" fontAlgn="auto" latinLnBrk="0" hangingPunct="1">
              <a:lnSpc>
                <a:spcPct val="170000"/>
              </a:lnSpc>
              <a:spcBef>
                <a:spcPts val="1000"/>
              </a:spcBef>
              <a:spcAft>
                <a:spcPts val="0"/>
              </a:spcAft>
              <a:buClr>
                <a:srgbClr val="C92B2F"/>
              </a:buClr>
              <a:buSzTx/>
              <a:buFont typeface="Arial" panose="020B0604020202020204" pitchFamily="34" charset="0"/>
              <a:buChar char="•"/>
              <a:tabLst/>
              <a:defRPr/>
            </a:pPr>
            <a:r>
              <a:rPr kumimoji="0" lang="zh-CN" altLang="en-US" sz="28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批判性思维</a:t>
            </a:r>
          </a:p>
          <a:p>
            <a:pPr marL="228600" marR="0" lvl="0" indent="-228600" algn="l" defTabSz="914400" rtl="0" eaLnBrk="1" fontAlgn="auto" latinLnBrk="0" hangingPunct="1">
              <a:lnSpc>
                <a:spcPct val="170000"/>
              </a:lnSpc>
              <a:spcBef>
                <a:spcPts val="1000"/>
              </a:spcBef>
              <a:spcAft>
                <a:spcPts val="0"/>
              </a:spcAft>
              <a:buClr>
                <a:srgbClr val="C92B2F"/>
              </a:buClr>
              <a:buSzTx/>
              <a:buFont typeface="Arial" panose="020B0604020202020204" pitchFamily="34" charset="0"/>
              <a:buChar char="•"/>
              <a:tabLst/>
              <a:defRPr/>
            </a:pPr>
            <a:r>
              <a:rPr kumimoji="0" lang="zh-CN" altLang="en-US" sz="28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全球视野</a:t>
            </a:r>
          </a:p>
          <a:p>
            <a:pPr marL="228600" marR="0" lvl="0" indent="-228600" algn="l" defTabSz="914400" rtl="0" eaLnBrk="1" fontAlgn="auto" latinLnBrk="0" hangingPunct="1">
              <a:lnSpc>
                <a:spcPct val="170000"/>
              </a:lnSpc>
              <a:spcBef>
                <a:spcPts val="1000"/>
              </a:spcBef>
              <a:spcAft>
                <a:spcPts val="0"/>
              </a:spcAft>
              <a:buClr>
                <a:srgbClr val="C92B2F"/>
              </a:buClr>
              <a:buSzTx/>
              <a:buFont typeface="Arial" panose="020B0604020202020204" pitchFamily="34" charset="0"/>
              <a:buChar char="•"/>
              <a:tabLst/>
              <a:defRPr/>
            </a:pPr>
            <a:r>
              <a:rPr kumimoji="0" lang="zh-CN" altLang="en-US" sz="28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自主终身学习意识</a:t>
            </a:r>
          </a:p>
          <a:p>
            <a:pPr marL="228600" marR="0" lvl="0" indent="-228600" algn="l" defTabSz="914400" rtl="0" eaLnBrk="1" fontAlgn="auto" latinLnBrk="0" hangingPunct="1">
              <a:lnSpc>
                <a:spcPct val="170000"/>
              </a:lnSpc>
              <a:spcBef>
                <a:spcPts val="1000"/>
              </a:spcBef>
              <a:spcAft>
                <a:spcPts val="0"/>
              </a:spcAft>
              <a:buClr>
                <a:srgbClr val="C92B2F"/>
              </a:buClr>
              <a:buSzTx/>
              <a:buFont typeface="Arial" panose="020B0604020202020204" pitchFamily="34" charset="0"/>
              <a:buChar char="•"/>
              <a:tabLst/>
              <a:defRPr/>
            </a:pPr>
            <a:r>
              <a:rPr kumimoji="0" lang="zh-CN" altLang="en-US" sz="28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沟通与协商能力</a:t>
            </a:r>
          </a:p>
          <a:p>
            <a:pPr marL="228600" marR="0" lvl="0" indent="-228600" algn="l" defTabSz="914400" rtl="0" eaLnBrk="1" fontAlgn="auto" latinLnBrk="0" hangingPunct="1">
              <a:lnSpc>
                <a:spcPct val="170000"/>
              </a:lnSpc>
              <a:spcBef>
                <a:spcPts val="1000"/>
              </a:spcBef>
              <a:spcAft>
                <a:spcPts val="0"/>
              </a:spcAft>
              <a:buClr>
                <a:srgbClr val="C92B2F"/>
              </a:buClr>
              <a:buSzTx/>
              <a:buFont typeface="Arial" panose="020B0604020202020204" pitchFamily="34" charset="0"/>
              <a:buChar char="•"/>
              <a:tabLst/>
              <a:defRPr/>
            </a:pPr>
            <a:r>
              <a:rPr kumimoji="0" lang="zh-CN" altLang="en-US" sz="28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rPr>
              <a:t>数字化能力</a:t>
            </a:r>
          </a:p>
        </p:txBody>
      </p:sp>
      <p:sp>
        <p:nvSpPr>
          <p:cNvPr id="10" name="内容占位符 1">
            <a:extLst>
              <a:ext uri="{FF2B5EF4-FFF2-40B4-BE49-F238E27FC236}">
                <a16:creationId xmlns:a16="http://schemas.microsoft.com/office/drawing/2014/main" id="{00AAF7F4-9C4B-4949-BC63-94411C30EF3D}"/>
              </a:ext>
            </a:extLst>
          </p:cNvPr>
          <p:cNvSpPr txBox="1">
            <a:spLocks/>
          </p:cNvSpPr>
          <p:nvPr/>
        </p:nvSpPr>
        <p:spPr>
          <a:xfrm>
            <a:off x="4985924" y="1528062"/>
            <a:ext cx="6241550" cy="4629429"/>
          </a:xfrm>
          <a:prstGeom prst="rect">
            <a:avLst/>
          </a:prstGeom>
          <a:solidFill>
            <a:srgbClr val="70AD47">
              <a:lumMod val="20000"/>
              <a:lumOff val="80000"/>
              <a:alpha val="50000"/>
            </a:srgbClr>
          </a:solidFill>
          <a:ln>
            <a:solidFill>
              <a:srgbClr val="13498F"/>
            </a:solidFill>
          </a:ln>
        </p:spPr>
        <p:txBody>
          <a:bodyPr vert="horz" lIns="91440" tIns="45720" rIns="91440" bIns="45720" rtlCol="0">
            <a:normAutofit/>
          </a:bodyPr>
          <a:lstStyle>
            <a:lvl1pPr marL="228600" indent="-228600" algn="l" defTabSz="914400" rtl="0" eaLnBrk="1" latinLnBrk="0" hangingPunct="1">
              <a:lnSpc>
                <a:spcPct val="150000"/>
              </a:lnSpc>
              <a:spcBef>
                <a:spcPts val="1000"/>
              </a:spcBef>
              <a:buClr>
                <a:srgbClr val="C92B2F"/>
              </a:buClr>
              <a:buFont typeface="Arial" panose="020B0604020202020204" pitchFamily="34" charset="0"/>
              <a:buChar char="•"/>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Clr>
                <a:srgbClr val="C92B2F"/>
              </a:buClr>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C92B2F"/>
              </a:buClr>
              <a:buFont typeface="Arial" panose="020B0604020202020204" pitchFamily="34" charset="0"/>
              <a:buChar char="•"/>
              <a:defRPr sz="20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Clr>
                <a:srgbClr val="C92B2F"/>
              </a:buClr>
              <a:buFont typeface="Arial" panose="020B0604020202020204" pitchFamily="34" charset="0"/>
              <a:buChar char="•"/>
              <a:defRPr sz="1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Clr>
                <a:srgbClr val="C92B2F"/>
              </a:buClr>
              <a:buFont typeface="Arial" panose="020B0604020202020204" pitchFamily="34" charset="0"/>
              <a:buChar char="•"/>
              <a:defRPr sz="18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C92B2F"/>
              </a:buClr>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新工科”培养出的人才不应只是技术型人才，还需要管理型人才、各项素养都具备的新一代人才。</a:t>
            </a:r>
            <a:endPar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
                <a:srgbClr val="C92B2F"/>
              </a:buClr>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新工科生是在先进的理论教学、实践教学和创新创业教学三种模式交叉融合下培养出来的复合型、综合性人才。</a:t>
            </a:r>
            <a:endPar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
                <a:srgbClr val="C92B2F"/>
              </a:buClr>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“新工科”要求学生要具备对繁杂多样的知识点的整合能力、解决生产实际问题的实践能力和着眼于未来技术发展的前沿视角，能够满足社会和国家对新工科毕业生的需求。</a:t>
            </a:r>
          </a:p>
        </p:txBody>
      </p:sp>
    </p:spTree>
    <p:extLst>
      <p:ext uri="{BB962C8B-B14F-4D97-AF65-F5344CB8AC3E}">
        <p14:creationId xmlns:p14="http://schemas.microsoft.com/office/powerpoint/2010/main" val="92071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KAQ 2.0</a:t>
            </a:r>
            <a:endParaRPr lang="zh-CN" altLang="en-US" dirty="0"/>
          </a:p>
        </p:txBody>
      </p:sp>
      <p:sp>
        <p:nvSpPr>
          <p:cNvPr id="2" name="内容占位符 1"/>
          <p:cNvSpPr>
            <a:spLocks noGrp="1"/>
          </p:cNvSpPr>
          <p:nvPr>
            <p:ph idx="1"/>
          </p:nvPr>
        </p:nvSpPr>
        <p:spPr>
          <a:ln>
            <a:noFill/>
          </a:ln>
        </p:spPr>
        <p:txBody>
          <a:bodyPr>
            <a:normAutofit/>
          </a:bodyPr>
          <a:lstStyle/>
          <a:p>
            <a:r>
              <a:rPr lang="zh-CN" altLang="en-US" dirty="0"/>
              <a:t>知识（</a:t>
            </a:r>
            <a:r>
              <a:rPr lang="en-US" altLang="zh-CN" dirty="0"/>
              <a:t>knowledge</a:t>
            </a:r>
            <a:r>
              <a:rPr lang="zh-CN" altLang="en-US" dirty="0"/>
              <a:t>）是具备智慧力量的基础；能力（</a:t>
            </a:r>
            <a:r>
              <a:rPr lang="en-US" altLang="zh-CN" dirty="0"/>
              <a:t>ability</a:t>
            </a:r>
            <a:r>
              <a:rPr lang="zh-CN" altLang="en-US" dirty="0"/>
              <a:t>）是形成组织力量的基础；素质（</a:t>
            </a:r>
            <a:r>
              <a:rPr lang="en-US" altLang="zh-CN" dirty="0"/>
              <a:t>quality</a:t>
            </a:r>
            <a:r>
              <a:rPr lang="zh-CN" altLang="en-US" dirty="0"/>
              <a:t>）是产生人格魅力的基础。</a:t>
            </a:r>
            <a:endParaRPr lang="en-US" altLang="zh-CN" dirty="0"/>
          </a:p>
          <a:p>
            <a:r>
              <a:rPr lang="en-US" altLang="zh-CN" dirty="0"/>
              <a:t>KAQ 1.0</a:t>
            </a:r>
          </a:p>
          <a:p>
            <a:pPr lvl="1"/>
            <a:r>
              <a:rPr lang="zh-CN" altLang="en-US" dirty="0"/>
              <a:t>知识、能力、素质俱佳</a:t>
            </a:r>
            <a:endParaRPr lang="en-US" altLang="zh-CN" dirty="0"/>
          </a:p>
          <a:p>
            <a:r>
              <a:rPr lang="en-US" altLang="zh-CN" dirty="0">
                <a:solidFill>
                  <a:srgbClr val="0070C0"/>
                </a:solidFill>
              </a:rPr>
              <a:t>KAQ 2.0</a:t>
            </a:r>
          </a:p>
          <a:p>
            <a:pPr lvl="1"/>
            <a:r>
              <a:rPr lang="zh-CN" altLang="en-US" dirty="0">
                <a:solidFill>
                  <a:srgbClr val="0070C0"/>
                </a:solidFill>
              </a:rPr>
              <a:t>知识、能力、素质、人格并重</a:t>
            </a:r>
            <a:endParaRPr lang="en-US" altLang="zh-CN" dirty="0">
              <a:solidFill>
                <a:srgbClr val="0070C0"/>
              </a:solidFill>
            </a:endParaRPr>
          </a:p>
          <a:p>
            <a:r>
              <a:rPr lang="zh-CN" altLang="en-US" dirty="0">
                <a:solidFill>
                  <a:srgbClr val="B01F24"/>
                </a:solidFill>
              </a:rPr>
              <a:t>将人格塑造摆在更加重要的位置，以促进学生的全面发展。​</a:t>
            </a:r>
          </a:p>
        </p:txBody>
      </p:sp>
    </p:spTree>
    <p:extLst>
      <p:ext uri="{BB962C8B-B14F-4D97-AF65-F5344CB8AC3E}">
        <p14:creationId xmlns:p14="http://schemas.microsoft.com/office/powerpoint/2010/main" val="221254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B3BE9-26BE-487C-B3BB-1ED6E8793645}"/>
              </a:ext>
            </a:extLst>
          </p:cNvPr>
          <p:cNvSpPr>
            <a:spLocks noGrp="1"/>
          </p:cNvSpPr>
          <p:nvPr>
            <p:ph type="title"/>
          </p:nvPr>
        </p:nvSpPr>
        <p:spPr/>
        <p:txBody>
          <a:bodyPr/>
          <a:lstStyle/>
          <a:p>
            <a:r>
              <a:rPr lang="en-US" altLang="zh-CN" dirty="0"/>
              <a:t>STEM</a:t>
            </a:r>
            <a:endParaRPr lang="zh-CN" altLang="en-US" dirty="0"/>
          </a:p>
        </p:txBody>
      </p:sp>
      <p:pic>
        <p:nvPicPr>
          <p:cNvPr id="4" name="图片 3">
            <a:extLst>
              <a:ext uri="{FF2B5EF4-FFF2-40B4-BE49-F238E27FC236}">
                <a16:creationId xmlns:a16="http://schemas.microsoft.com/office/drawing/2014/main" id="{247E80B4-CE4B-40DA-8EEA-2FE1F1774CF1}"/>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8500" y="1649955"/>
            <a:ext cx="3223591" cy="4147595"/>
          </a:xfrm>
          <a:prstGeom prst="rect">
            <a:avLst/>
          </a:prstGeom>
          <a:ln>
            <a:solidFill>
              <a:sysClr val="window" lastClr="FFFFFF">
                <a:lumMod val="75000"/>
              </a:sysClr>
            </a:solidFill>
          </a:ln>
        </p:spPr>
      </p:pic>
      <p:graphicFrame>
        <p:nvGraphicFramePr>
          <p:cNvPr id="5" name="图示 4">
            <a:extLst>
              <a:ext uri="{FF2B5EF4-FFF2-40B4-BE49-F238E27FC236}">
                <a16:creationId xmlns:a16="http://schemas.microsoft.com/office/drawing/2014/main" id="{7AB2CCF3-D989-419E-BD2C-E5B2990DC0C8}"/>
              </a:ext>
            </a:extLst>
          </p:cNvPr>
          <p:cNvGraphicFramePr/>
          <p:nvPr>
            <p:extLst>
              <p:ext uri="{D42A27DB-BD31-4B8C-83A1-F6EECF244321}">
                <p14:modId xmlns:p14="http://schemas.microsoft.com/office/powerpoint/2010/main" val="696476295"/>
              </p:ext>
            </p:extLst>
          </p:nvPr>
        </p:nvGraphicFramePr>
        <p:xfrm>
          <a:off x="654254" y="1912835"/>
          <a:ext cx="4463846" cy="2446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5">
            <a:extLst>
              <a:ext uri="{FF2B5EF4-FFF2-40B4-BE49-F238E27FC236}">
                <a16:creationId xmlns:a16="http://schemas.microsoft.com/office/drawing/2014/main" id="{EDFF038A-ED2A-476F-917D-A9D5DF1F0181}"/>
              </a:ext>
            </a:extLst>
          </p:cNvPr>
          <p:cNvGraphicFramePr/>
          <p:nvPr>
            <p:extLst>
              <p:ext uri="{D42A27DB-BD31-4B8C-83A1-F6EECF244321}">
                <p14:modId xmlns:p14="http://schemas.microsoft.com/office/powerpoint/2010/main" val="1712115079"/>
              </p:ext>
            </p:extLst>
          </p:nvPr>
        </p:nvGraphicFramePr>
        <p:xfrm>
          <a:off x="5376063" y="2266222"/>
          <a:ext cx="2615648" cy="20926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组合 6">
            <a:extLst>
              <a:ext uri="{FF2B5EF4-FFF2-40B4-BE49-F238E27FC236}">
                <a16:creationId xmlns:a16="http://schemas.microsoft.com/office/drawing/2014/main" id="{10B5DF01-405D-4094-AC27-617FA1C3E86E}"/>
              </a:ext>
            </a:extLst>
          </p:cNvPr>
          <p:cNvGrpSpPr/>
          <p:nvPr/>
        </p:nvGrpSpPr>
        <p:grpSpPr>
          <a:xfrm>
            <a:off x="5346700" y="1856319"/>
            <a:ext cx="2615648" cy="270055"/>
            <a:chOff x="0" y="505"/>
            <a:chExt cx="2615648" cy="270055"/>
          </a:xfrm>
        </p:grpSpPr>
        <p:sp>
          <p:nvSpPr>
            <p:cNvPr id="8" name="圆角矩形 8">
              <a:extLst>
                <a:ext uri="{FF2B5EF4-FFF2-40B4-BE49-F238E27FC236}">
                  <a16:creationId xmlns:a16="http://schemas.microsoft.com/office/drawing/2014/main" id="{49401E12-72CE-4BD6-B7AF-C74A9729EF03}"/>
                </a:ext>
              </a:extLst>
            </p:cNvPr>
            <p:cNvSpPr/>
            <p:nvPr/>
          </p:nvSpPr>
          <p:spPr>
            <a:xfrm>
              <a:off x="0" y="505"/>
              <a:ext cx="2615648" cy="270055"/>
            </a:xfrm>
            <a:prstGeom prst="roundRect">
              <a:avLst/>
            </a:prstGeom>
            <a:noFill/>
            <a:ln w="12700" cap="flat" cmpd="sng" algn="ctr">
              <a:noFill/>
              <a:prstDash val="solid"/>
              <a:miter lim="800000"/>
            </a:ln>
            <a:effectLst/>
          </p:spPr>
        </p:sp>
        <p:sp>
          <p:nvSpPr>
            <p:cNvPr id="9" name="圆角矩形 4">
              <a:extLst>
                <a:ext uri="{FF2B5EF4-FFF2-40B4-BE49-F238E27FC236}">
                  <a16:creationId xmlns:a16="http://schemas.microsoft.com/office/drawing/2014/main" id="{983492F3-2AF2-44D8-A31E-74B66DD3C316}"/>
                </a:ext>
              </a:extLst>
            </p:cNvPr>
            <p:cNvSpPr/>
            <p:nvPr/>
          </p:nvSpPr>
          <p:spPr>
            <a:xfrm>
              <a:off x="13183" y="13688"/>
              <a:ext cx="2589282" cy="243689"/>
            </a:xfrm>
            <a:prstGeom prst="rect">
              <a:avLst/>
            </a:prstGeom>
            <a:noFill/>
            <a:ln>
              <a:noFill/>
            </a:ln>
            <a:effectLst/>
          </p:spPr>
          <p:txBody>
            <a:bodyPr spcFirstLastPara="0" vert="horz" wrap="square" lIns="68580" tIns="68580" rIns="68580" bIns="68580" numCol="1" spcCol="1270" anchor="ctr" anchorCtr="0">
              <a:noAutofit/>
            </a:bodyPr>
            <a:lstStyle/>
            <a:p>
              <a:pPr marL="0" marR="0" lvl="0" indent="0" defTabSz="800100" eaLnBrk="1" fontAlgn="auto" latinLnBrk="0" hangingPunct="1">
                <a:lnSpc>
                  <a:spcPct val="90000"/>
                </a:lnSpc>
                <a:spcBef>
                  <a:spcPct val="0"/>
                </a:spcBef>
                <a:spcAft>
                  <a:spcPct val="3500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教育核心目标：</a:t>
              </a:r>
            </a:p>
          </p:txBody>
        </p:sp>
      </p:grpSp>
      <p:sp>
        <p:nvSpPr>
          <p:cNvPr id="10" name="矩形: 圆角 2">
            <a:extLst>
              <a:ext uri="{FF2B5EF4-FFF2-40B4-BE49-F238E27FC236}">
                <a16:creationId xmlns:a16="http://schemas.microsoft.com/office/drawing/2014/main" id="{B38231DA-EBFD-40B4-86CF-0A2AE4930832}"/>
              </a:ext>
            </a:extLst>
          </p:cNvPr>
          <p:cNvSpPr/>
          <p:nvPr/>
        </p:nvSpPr>
        <p:spPr>
          <a:xfrm>
            <a:off x="669389" y="4743856"/>
            <a:ext cx="7369411" cy="1055182"/>
          </a:xfrm>
          <a:prstGeom prst="roundRect">
            <a:avLst/>
          </a:prstGeom>
          <a:solidFill>
            <a:srgbClr val="5B9BD5">
              <a:lumMod val="20000"/>
              <a:lumOff val="80000"/>
            </a:srgbClr>
          </a:solidFill>
        </p:spPr>
        <p:txBody>
          <a:bodyPr wrap="square">
            <a:spAutoFit/>
          </a:bodyPr>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2006</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月</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31</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日，</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美国竞争力计划</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American Competitiveness Initiative</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ACI</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）颁布，首次提出要培养具有</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STEM</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素养的人才，并称其为全球竞争力的关键。</a:t>
            </a:r>
          </a:p>
        </p:txBody>
      </p:sp>
    </p:spTree>
    <p:extLst>
      <p:ext uri="{BB962C8B-B14F-4D97-AF65-F5344CB8AC3E}">
        <p14:creationId xmlns:p14="http://schemas.microsoft.com/office/powerpoint/2010/main" val="362092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C0B0B-F8EE-4FCC-A3CF-E3BA80769843}"/>
              </a:ext>
            </a:extLst>
          </p:cNvPr>
          <p:cNvSpPr>
            <a:spLocks noGrp="1"/>
          </p:cNvSpPr>
          <p:nvPr>
            <p:ph type="title"/>
          </p:nvPr>
        </p:nvSpPr>
        <p:spPr/>
        <p:txBody>
          <a:bodyPr/>
          <a:lstStyle/>
          <a:p>
            <a:r>
              <a:rPr lang="zh-CN" altLang="en-US" dirty="0"/>
              <a:t>基于学科融合的</a:t>
            </a:r>
            <a:r>
              <a:rPr lang="en-US" altLang="zh-CN" dirty="0"/>
              <a:t>STE</a:t>
            </a:r>
            <a:r>
              <a:rPr lang="en-US" altLang="zh-CN" dirty="0">
                <a:solidFill>
                  <a:srgbClr val="0070C0"/>
                </a:solidFill>
              </a:rPr>
              <a:t>A</a:t>
            </a:r>
            <a:r>
              <a:rPr lang="en-US" altLang="zh-CN" dirty="0"/>
              <a:t>M</a:t>
            </a:r>
            <a:r>
              <a:rPr lang="zh-CN" altLang="en-US" dirty="0"/>
              <a:t>教育：</a:t>
            </a:r>
            <a:r>
              <a:rPr lang="en-US" altLang="zh-CN" dirty="0"/>
              <a:t>STEM</a:t>
            </a:r>
            <a:r>
              <a:rPr lang="zh-CN" altLang="en-US" dirty="0"/>
              <a:t>的进一步延伸</a:t>
            </a:r>
          </a:p>
        </p:txBody>
      </p:sp>
      <p:graphicFrame>
        <p:nvGraphicFramePr>
          <p:cNvPr id="4" name="内容占位符 4">
            <a:extLst>
              <a:ext uri="{FF2B5EF4-FFF2-40B4-BE49-F238E27FC236}">
                <a16:creationId xmlns:a16="http://schemas.microsoft.com/office/drawing/2014/main" id="{7E2EA3F8-9A6B-41FE-B511-834A153AFDC1}"/>
              </a:ext>
            </a:extLst>
          </p:cNvPr>
          <p:cNvGraphicFramePr>
            <a:graphicFrameLocks/>
          </p:cNvGraphicFramePr>
          <p:nvPr>
            <p:extLst>
              <p:ext uri="{D42A27DB-BD31-4B8C-83A1-F6EECF244321}">
                <p14:modId xmlns:p14="http://schemas.microsoft.com/office/powerpoint/2010/main" val="2099831768"/>
              </p:ext>
            </p:extLst>
          </p:nvPr>
        </p:nvGraphicFramePr>
        <p:xfrm>
          <a:off x="616457" y="1648894"/>
          <a:ext cx="11050587" cy="4545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AE57B47-CB01-4682-ACB5-58A19A953911}"/>
              </a:ext>
            </a:extLst>
          </p:cNvPr>
          <p:cNvSpPr txBox="1"/>
          <p:nvPr/>
        </p:nvSpPr>
        <p:spPr>
          <a:xfrm>
            <a:off x="2703131" y="1814590"/>
            <a:ext cx="2518348"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科学原理及应用</a:t>
            </a:r>
          </a:p>
        </p:txBody>
      </p:sp>
      <p:sp>
        <p:nvSpPr>
          <p:cNvPr id="6" name="文本框 5">
            <a:extLst>
              <a:ext uri="{FF2B5EF4-FFF2-40B4-BE49-F238E27FC236}">
                <a16:creationId xmlns:a16="http://schemas.microsoft.com/office/drawing/2014/main" id="{75490428-46F3-413F-B469-30A78B86A23E}"/>
              </a:ext>
            </a:extLst>
          </p:cNvPr>
          <p:cNvSpPr txBox="1"/>
          <p:nvPr/>
        </p:nvSpPr>
        <p:spPr>
          <a:xfrm>
            <a:off x="439615" y="3230989"/>
            <a:ext cx="2968053"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计量方法与数学思维</a:t>
            </a:r>
          </a:p>
        </p:txBody>
      </p:sp>
      <p:sp>
        <p:nvSpPr>
          <p:cNvPr id="7" name="文本框 6">
            <a:extLst>
              <a:ext uri="{FF2B5EF4-FFF2-40B4-BE49-F238E27FC236}">
                <a16:creationId xmlns:a16="http://schemas.microsoft.com/office/drawing/2014/main" id="{372ADD5E-DAEF-4F46-A5C4-C0F90DC8A774}"/>
              </a:ext>
            </a:extLst>
          </p:cNvPr>
          <p:cNvSpPr txBox="1"/>
          <p:nvPr/>
        </p:nvSpPr>
        <p:spPr>
          <a:xfrm>
            <a:off x="1698791" y="5419552"/>
            <a:ext cx="2518348"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艺术理论与实践</a:t>
            </a:r>
          </a:p>
        </p:txBody>
      </p:sp>
      <p:sp>
        <p:nvSpPr>
          <p:cNvPr id="8" name="文本框 7">
            <a:extLst>
              <a:ext uri="{FF2B5EF4-FFF2-40B4-BE49-F238E27FC236}">
                <a16:creationId xmlns:a16="http://schemas.microsoft.com/office/drawing/2014/main" id="{1B43926A-D912-4D69-9A99-E8EE5A817C7C}"/>
              </a:ext>
            </a:extLst>
          </p:cNvPr>
          <p:cNvSpPr txBox="1"/>
          <p:nvPr/>
        </p:nvSpPr>
        <p:spPr>
          <a:xfrm>
            <a:off x="8075856" y="5419552"/>
            <a:ext cx="2968051"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工学概念与人类作用</a:t>
            </a:r>
          </a:p>
        </p:txBody>
      </p:sp>
      <p:sp>
        <p:nvSpPr>
          <p:cNvPr id="9" name="文本框 8">
            <a:extLst>
              <a:ext uri="{FF2B5EF4-FFF2-40B4-BE49-F238E27FC236}">
                <a16:creationId xmlns:a16="http://schemas.microsoft.com/office/drawing/2014/main" id="{001F9E38-1096-43D5-B66B-7A16E6374BDB}"/>
              </a:ext>
            </a:extLst>
          </p:cNvPr>
          <p:cNvSpPr txBox="1"/>
          <p:nvPr/>
        </p:nvSpPr>
        <p:spPr>
          <a:xfrm>
            <a:off x="8606506" y="3256913"/>
            <a:ext cx="2728210"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人与技术进行互动</a:t>
            </a:r>
          </a:p>
        </p:txBody>
      </p:sp>
    </p:spTree>
    <p:extLst>
      <p:ext uri="{BB962C8B-B14F-4D97-AF65-F5344CB8AC3E}">
        <p14:creationId xmlns:p14="http://schemas.microsoft.com/office/powerpoint/2010/main" val="39851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34512-2973-41D7-83A7-82BEA421FBAA}"/>
              </a:ext>
            </a:extLst>
          </p:cNvPr>
          <p:cNvSpPr>
            <a:spLocks noGrp="1"/>
          </p:cNvSpPr>
          <p:nvPr>
            <p:ph type="title"/>
          </p:nvPr>
        </p:nvSpPr>
        <p:spPr/>
        <p:txBody>
          <a:bodyPr/>
          <a:lstStyle/>
          <a:p>
            <a:r>
              <a:rPr lang="zh-CN" altLang="en-US" dirty="0"/>
              <a:t>大学学习</a:t>
            </a:r>
          </a:p>
        </p:txBody>
      </p:sp>
      <p:sp>
        <p:nvSpPr>
          <p:cNvPr id="3" name="内容占位符 2">
            <a:extLst>
              <a:ext uri="{FF2B5EF4-FFF2-40B4-BE49-F238E27FC236}">
                <a16:creationId xmlns:a16="http://schemas.microsoft.com/office/drawing/2014/main" id="{C83EA669-A201-4768-AD98-56AD8DC7EF54}"/>
              </a:ext>
            </a:extLst>
          </p:cNvPr>
          <p:cNvSpPr>
            <a:spLocks noGrp="1"/>
          </p:cNvSpPr>
          <p:nvPr>
            <p:ph idx="1"/>
          </p:nvPr>
        </p:nvSpPr>
        <p:spPr/>
        <p:txBody>
          <a:bodyPr/>
          <a:lstStyle/>
          <a:p>
            <a:pPr lvl="0">
              <a:lnSpc>
                <a:spcPct val="140000"/>
              </a:lnSpc>
            </a:pPr>
            <a:r>
              <a:rPr lang="zh-CN" altLang="en-US" dirty="0"/>
              <a:t>从被动转向主动</a:t>
            </a:r>
          </a:p>
          <a:p>
            <a:pPr lvl="1">
              <a:lnSpc>
                <a:spcPct val="140000"/>
              </a:lnSpc>
            </a:pPr>
            <a:r>
              <a:rPr lang="zh-CN" altLang="en-US" dirty="0"/>
              <a:t>成为自己未来的主人</a:t>
            </a:r>
          </a:p>
          <a:p>
            <a:pPr lvl="0">
              <a:lnSpc>
                <a:spcPct val="140000"/>
              </a:lnSpc>
            </a:pPr>
            <a:r>
              <a:rPr lang="zh-CN" altLang="en-US" dirty="0"/>
              <a:t>打好基础</a:t>
            </a:r>
          </a:p>
          <a:p>
            <a:pPr lvl="1">
              <a:lnSpc>
                <a:spcPct val="140000"/>
              </a:lnSpc>
            </a:pPr>
            <a:r>
              <a:rPr lang="zh-CN" altLang="en-US" dirty="0"/>
              <a:t>数理、软件、专业基础</a:t>
            </a:r>
          </a:p>
          <a:p>
            <a:pPr lvl="0">
              <a:lnSpc>
                <a:spcPct val="140000"/>
              </a:lnSpc>
            </a:pPr>
            <a:r>
              <a:rPr lang="zh-CN" altLang="en-US" dirty="0"/>
              <a:t>培养自学能力</a:t>
            </a:r>
          </a:p>
          <a:p>
            <a:pPr lvl="1">
              <a:lnSpc>
                <a:spcPct val="140000"/>
              </a:lnSpc>
            </a:pPr>
            <a:r>
              <a:rPr lang="zh-CN" altLang="en-US" dirty="0"/>
              <a:t>自主学习、主动探索</a:t>
            </a:r>
          </a:p>
          <a:p>
            <a:pPr lvl="0">
              <a:lnSpc>
                <a:spcPct val="140000"/>
              </a:lnSpc>
            </a:pPr>
            <a:r>
              <a:rPr lang="zh-CN" altLang="en-US" dirty="0"/>
              <a:t>充分利用有利资源</a:t>
            </a:r>
          </a:p>
          <a:p>
            <a:pPr lvl="1">
              <a:lnSpc>
                <a:spcPct val="140000"/>
              </a:lnSpc>
            </a:pPr>
            <a:r>
              <a:rPr lang="zh-CN" altLang="en-US" dirty="0"/>
              <a:t>浙江大学具有充沛的资源，提供了卓越教育机会</a:t>
            </a:r>
          </a:p>
          <a:p>
            <a:pPr lvl="0">
              <a:lnSpc>
                <a:spcPct val="140000"/>
              </a:lnSpc>
            </a:pPr>
            <a:r>
              <a:rPr lang="zh-CN" altLang="en-US" dirty="0"/>
              <a:t>注重实践</a:t>
            </a:r>
          </a:p>
          <a:p>
            <a:pPr lvl="1">
              <a:lnSpc>
                <a:spcPct val="140000"/>
              </a:lnSpc>
            </a:pPr>
            <a:r>
              <a:rPr lang="zh-CN" altLang="en-US" dirty="0"/>
              <a:t>融会贯通</a:t>
            </a:r>
          </a:p>
        </p:txBody>
      </p:sp>
      <p:pic>
        <p:nvPicPr>
          <p:cNvPr id="4" name="图片 3">
            <a:extLst>
              <a:ext uri="{FF2B5EF4-FFF2-40B4-BE49-F238E27FC236}">
                <a16:creationId xmlns:a16="http://schemas.microsoft.com/office/drawing/2014/main" id="{713023D4-6C3D-4D47-B095-F433D8B14F0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400839" y="1573619"/>
            <a:ext cx="2907066" cy="4360600"/>
          </a:xfrm>
          <a:prstGeom prst="rect">
            <a:avLst/>
          </a:prstGeom>
        </p:spPr>
      </p:pic>
    </p:spTree>
    <p:extLst>
      <p:ext uri="{BB962C8B-B14F-4D97-AF65-F5344CB8AC3E}">
        <p14:creationId xmlns:p14="http://schemas.microsoft.com/office/powerpoint/2010/main" val="419950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7B47A-FB51-4275-86A1-2A94E10A0163}"/>
              </a:ext>
            </a:extLst>
          </p:cNvPr>
          <p:cNvSpPr>
            <a:spLocks noGrp="1"/>
          </p:cNvSpPr>
          <p:nvPr>
            <p:ph type="title"/>
          </p:nvPr>
        </p:nvSpPr>
        <p:spPr/>
        <p:txBody>
          <a:bodyPr/>
          <a:lstStyle/>
          <a:p>
            <a:r>
              <a:rPr lang="en-US" altLang="zh-CN" dirty="0"/>
              <a:t>6 </a:t>
            </a:r>
            <a:r>
              <a:rPr lang="zh-CN" altLang="en-US" dirty="0"/>
              <a:t>知识点</a:t>
            </a:r>
          </a:p>
        </p:txBody>
      </p:sp>
      <p:pic>
        <p:nvPicPr>
          <p:cNvPr id="5" name="图片 4">
            <a:extLst>
              <a:ext uri="{FF2B5EF4-FFF2-40B4-BE49-F238E27FC236}">
                <a16:creationId xmlns:a16="http://schemas.microsoft.com/office/drawing/2014/main" id="{22C1C7E5-CF92-4415-AB0E-B91A98AB03C1}"/>
              </a:ext>
            </a:extLst>
          </p:cNvPr>
          <p:cNvPicPr>
            <a:picLocks noChangeAspect="1"/>
          </p:cNvPicPr>
          <p:nvPr/>
        </p:nvPicPr>
        <p:blipFill>
          <a:blip r:embed="rId2"/>
          <a:stretch>
            <a:fillRect/>
          </a:stretch>
        </p:blipFill>
        <p:spPr>
          <a:xfrm>
            <a:off x="2640097" y="714147"/>
            <a:ext cx="6911805" cy="5603525"/>
          </a:xfrm>
          <a:prstGeom prst="rect">
            <a:avLst/>
          </a:prstGeom>
        </p:spPr>
      </p:pic>
    </p:spTree>
    <p:extLst>
      <p:ext uri="{BB962C8B-B14F-4D97-AF65-F5344CB8AC3E}">
        <p14:creationId xmlns:p14="http://schemas.microsoft.com/office/powerpoint/2010/main" val="633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989773" y="2775699"/>
            <a:ext cx="2146742" cy="707886"/>
          </a:xfrm>
          <a:prstGeom prst="rect">
            <a:avLst/>
          </a:prstGeom>
          <a:noFill/>
        </p:spPr>
        <p:txBody>
          <a:bodyPr wrap="none" rtlCol="0">
            <a:spAutoFit/>
          </a:bodyPr>
          <a:lstStyle/>
          <a:p>
            <a:r>
              <a:rPr lang="en-US" altLang="zh-CN" sz="4000" dirty="0">
                <a:solidFill>
                  <a:srgbClr val="003F88"/>
                </a:solidFill>
                <a:latin typeface="华文琥珀" panose="02010800040101010101" pitchFamily="2" charset="-122"/>
                <a:ea typeface="华文琥珀" panose="02010800040101010101" pitchFamily="2" charset="-122"/>
              </a:rPr>
              <a:t>The End.</a:t>
            </a:r>
            <a:endParaRPr lang="zh-CN" altLang="en-US" sz="4000" dirty="0">
              <a:solidFill>
                <a:srgbClr val="003F88"/>
              </a:solidFill>
              <a:latin typeface="华文琥珀" panose="02010800040101010101" pitchFamily="2" charset="-122"/>
              <a:ea typeface="华文琥珀" panose="02010800040101010101" pitchFamily="2" charset="-122"/>
            </a:endParaRPr>
          </a:p>
        </p:txBody>
      </p:sp>
      <p:sp>
        <p:nvSpPr>
          <p:cNvPr id="3" name="Text Box 4">
            <a:extLst>
              <a:ext uri="{FF2B5EF4-FFF2-40B4-BE49-F238E27FC236}">
                <a16:creationId xmlns:a16="http://schemas.microsoft.com/office/drawing/2014/main" id="{AE0ADB9E-F106-433D-9FCE-63625B4B263D}"/>
              </a:ext>
            </a:extLst>
          </p:cNvPr>
          <p:cNvSpPr txBox="1">
            <a:spLocks noChangeArrowheads="1"/>
          </p:cNvSpPr>
          <p:nvPr/>
        </p:nvSpPr>
        <p:spPr bwMode="auto">
          <a:xfrm>
            <a:off x="8552427" y="5257385"/>
            <a:ext cx="2841625" cy="911394"/>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25400" algn="ctr">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lIns="36000" tIns="36000" rIns="36000" bIns="36000">
            <a:spAutoFit/>
          </a:bodyPr>
          <a:lstStyle/>
          <a:p>
            <a:pPr algn="r">
              <a:defRPr/>
            </a:pPr>
            <a:r>
              <a:rPr lang="zh-CN" altLang="en-US" sz="2400" dirty="0">
                <a:solidFill>
                  <a:srgbClr val="333333"/>
                </a:solidFill>
                <a:effectLst>
                  <a:outerShdw blurRad="38100" dist="38100" dir="2700000" algn="tl">
                    <a:srgbClr val="C0C0C0"/>
                  </a:outerShdw>
                </a:effectLst>
                <a:ea typeface="华文行楷" pitchFamily="2" charset="-122"/>
              </a:rPr>
              <a:t>史治国</a:t>
            </a:r>
          </a:p>
          <a:p>
            <a:pPr algn="r">
              <a:spcBef>
                <a:spcPts val="1500"/>
              </a:spcBef>
              <a:defRPr/>
            </a:pPr>
            <a:r>
              <a:rPr lang="en-US" altLang="zh-CN" dirty="0">
                <a:solidFill>
                  <a:srgbClr val="333333"/>
                </a:solidFill>
                <a:effectLst>
                  <a:outerShdw blurRad="38100" dist="38100" dir="2700000" algn="tl">
                    <a:srgbClr val="C0C0C0"/>
                  </a:outerShdw>
                </a:effectLst>
                <a:ea typeface="黑体" pitchFamily="2" charset="-122"/>
              </a:rPr>
              <a:t>shizg@zju.edu.cn</a:t>
            </a:r>
          </a:p>
        </p:txBody>
      </p:sp>
      <p:pic>
        <p:nvPicPr>
          <p:cNvPr id="4" name="图片 3">
            <a:extLst>
              <a:ext uri="{FF2B5EF4-FFF2-40B4-BE49-F238E27FC236}">
                <a16:creationId xmlns:a16="http://schemas.microsoft.com/office/drawing/2014/main" id="{A284B8C5-5705-4DF0-A94D-27ADF1A23C4D}"/>
              </a:ext>
            </a:extLst>
          </p:cNvPr>
          <p:cNvPicPr>
            <a:picLocks noChangeAspect="1"/>
          </p:cNvPicPr>
          <p:nvPr/>
        </p:nvPicPr>
        <p:blipFill>
          <a:blip r:embed="rId2"/>
          <a:stretch>
            <a:fillRect/>
          </a:stretch>
        </p:blipFill>
        <p:spPr>
          <a:xfrm>
            <a:off x="995353" y="4791899"/>
            <a:ext cx="1128435" cy="1128435"/>
          </a:xfrm>
          <a:prstGeom prst="rect">
            <a:avLst/>
          </a:prstGeom>
        </p:spPr>
      </p:pic>
      <p:pic>
        <p:nvPicPr>
          <p:cNvPr id="5" name="图片 4">
            <a:extLst>
              <a:ext uri="{FF2B5EF4-FFF2-40B4-BE49-F238E27FC236}">
                <a16:creationId xmlns:a16="http://schemas.microsoft.com/office/drawing/2014/main" id="{5BDE13B1-AC6E-44A3-A46D-45FB9A16F06B}"/>
              </a:ext>
            </a:extLst>
          </p:cNvPr>
          <p:cNvPicPr>
            <a:picLocks noChangeAspect="1"/>
          </p:cNvPicPr>
          <p:nvPr/>
        </p:nvPicPr>
        <p:blipFill rotWithShape="1">
          <a:blip r:embed="rId3"/>
          <a:srcRect l="3035" t="57910" r="3234" b="27563"/>
          <a:stretch/>
        </p:blipFill>
        <p:spPr>
          <a:xfrm>
            <a:off x="666783" y="5957278"/>
            <a:ext cx="1785576" cy="276739"/>
          </a:xfrm>
          <a:prstGeom prst="rect">
            <a:avLst/>
          </a:prstGeom>
        </p:spPr>
      </p:pic>
    </p:spTree>
    <p:extLst>
      <p:ext uri="{BB962C8B-B14F-4D97-AF65-F5344CB8AC3E}">
        <p14:creationId xmlns:p14="http://schemas.microsoft.com/office/powerpoint/2010/main" val="37766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学位授予和人才培养学科目录（</a:t>
            </a:r>
            <a:r>
              <a:rPr lang="en-US" altLang="zh-CN" dirty="0"/>
              <a:t>2011</a:t>
            </a:r>
            <a:r>
              <a:rPr lang="zh-CN" altLang="en-US" dirty="0"/>
              <a:t>）                           </a:t>
            </a:r>
            <a:br>
              <a:rPr lang="en-US" altLang="zh-CN" dirty="0"/>
            </a:br>
            <a:endParaRPr lang="zh-CN" altLang="en-US" dirty="0"/>
          </a:p>
        </p:txBody>
      </p:sp>
      <p:sp>
        <p:nvSpPr>
          <p:cNvPr id="3" name="内容占位符 2"/>
          <p:cNvSpPr>
            <a:spLocks noGrp="1"/>
          </p:cNvSpPr>
          <p:nvPr>
            <p:ph idx="1"/>
          </p:nvPr>
        </p:nvSpPr>
        <p:spPr>
          <a:xfrm>
            <a:off x="587830" y="1710614"/>
            <a:ext cx="8292228" cy="4703834"/>
          </a:xfrm>
        </p:spPr>
        <p:txBody>
          <a:bodyPr/>
          <a:lstStyle/>
          <a:p>
            <a:pPr>
              <a:lnSpc>
                <a:spcPct val="100000"/>
              </a:lnSpc>
            </a:pPr>
            <a:r>
              <a:rPr lang="en-US" altLang="zh-CN" sz="1800" dirty="0"/>
              <a:t>0803 </a:t>
            </a:r>
            <a:r>
              <a:rPr lang="zh-CN" altLang="en-US" sz="1800" dirty="0"/>
              <a:t>光学工程</a:t>
            </a:r>
          </a:p>
          <a:p>
            <a:pPr>
              <a:lnSpc>
                <a:spcPct val="100000"/>
              </a:lnSpc>
            </a:pPr>
            <a:r>
              <a:rPr lang="en-US" altLang="zh-CN" sz="1800" dirty="0"/>
              <a:t>0804 </a:t>
            </a:r>
            <a:r>
              <a:rPr lang="zh-CN" altLang="en-US" sz="1800" dirty="0"/>
              <a:t>仪器科学与技术</a:t>
            </a:r>
            <a:endParaRPr lang="en-US" altLang="zh-CN" sz="1800" dirty="0"/>
          </a:p>
          <a:p>
            <a:pPr>
              <a:lnSpc>
                <a:spcPct val="100000"/>
              </a:lnSpc>
            </a:pPr>
            <a:r>
              <a:rPr lang="en-US" altLang="zh-CN" sz="1800" dirty="0"/>
              <a:t>0808 </a:t>
            </a:r>
            <a:r>
              <a:rPr lang="zh-CN" altLang="en-US" sz="1800" dirty="0"/>
              <a:t>电气工程</a:t>
            </a:r>
            <a:endParaRPr lang="en-US" altLang="zh-CN" sz="1800" dirty="0"/>
          </a:p>
          <a:p>
            <a:pPr>
              <a:lnSpc>
                <a:spcPct val="100000"/>
              </a:lnSpc>
            </a:pPr>
            <a:r>
              <a:rPr lang="en-US" altLang="zh-CN" sz="1800" dirty="0">
                <a:solidFill>
                  <a:srgbClr val="0070C0"/>
                </a:solidFill>
              </a:rPr>
              <a:t>0809 </a:t>
            </a:r>
            <a:r>
              <a:rPr lang="zh-CN" altLang="en-US" sz="1800" dirty="0">
                <a:solidFill>
                  <a:srgbClr val="0070C0"/>
                </a:solidFill>
              </a:rPr>
              <a:t>电子科学与技术</a:t>
            </a:r>
          </a:p>
          <a:p>
            <a:pPr>
              <a:lnSpc>
                <a:spcPct val="100000"/>
              </a:lnSpc>
            </a:pPr>
            <a:r>
              <a:rPr lang="en-US" altLang="zh-CN" sz="1800" dirty="0">
                <a:solidFill>
                  <a:srgbClr val="0070C0"/>
                </a:solidFill>
              </a:rPr>
              <a:t>0810 </a:t>
            </a:r>
            <a:r>
              <a:rPr lang="zh-CN" altLang="en-US" sz="1800" dirty="0">
                <a:solidFill>
                  <a:srgbClr val="0070C0"/>
                </a:solidFill>
              </a:rPr>
              <a:t>信息与通信工程</a:t>
            </a:r>
          </a:p>
          <a:p>
            <a:pPr>
              <a:lnSpc>
                <a:spcPct val="100000"/>
              </a:lnSpc>
            </a:pPr>
            <a:r>
              <a:rPr lang="en-US" altLang="zh-CN" sz="1800" dirty="0"/>
              <a:t>0811 </a:t>
            </a:r>
            <a:r>
              <a:rPr lang="zh-CN" altLang="en-US" sz="1800" dirty="0"/>
              <a:t>控制科学与工程</a:t>
            </a:r>
          </a:p>
          <a:p>
            <a:pPr>
              <a:lnSpc>
                <a:spcPct val="100000"/>
              </a:lnSpc>
            </a:pPr>
            <a:r>
              <a:rPr lang="en-US" altLang="zh-CN" sz="1800" dirty="0"/>
              <a:t>0812 </a:t>
            </a:r>
            <a:r>
              <a:rPr lang="zh-CN" altLang="en-US" sz="1800" dirty="0"/>
              <a:t>计算机科学与技术</a:t>
            </a:r>
            <a:endParaRPr lang="en-US" altLang="zh-CN" sz="1800" dirty="0"/>
          </a:p>
          <a:p>
            <a:pPr>
              <a:lnSpc>
                <a:spcPct val="100000"/>
              </a:lnSpc>
            </a:pPr>
            <a:r>
              <a:rPr lang="en-US" altLang="zh-CN" sz="1800" dirty="0"/>
              <a:t>0831 </a:t>
            </a:r>
            <a:r>
              <a:rPr lang="zh-CN" altLang="zh-CN" sz="1800" dirty="0"/>
              <a:t>生物医学工程</a:t>
            </a:r>
            <a:endParaRPr lang="zh-CN" altLang="en-US" sz="1800" dirty="0"/>
          </a:p>
          <a:p>
            <a:pPr>
              <a:lnSpc>
                <a:spcPct val="100000"/>
              </a:lnSpc>
            </a:pPr>
            <a:r>
              <a:rPr lang="en-US" altLang="zh-CN" sz="1800" dirty="0"/>
              <a:t>0835 </a:t>
            </a:r>
            <a:r>
              <a:rPr lang="zh-CN" altLang="en-US" sz="1800" dirty="0"/>
              <a:t>软件工程</a:t>
            </a:r>
            <a:r>
              <a:rPr lang="zh-CN" altLang="en-US" sz="1800" dirty="0">
                <a:solidFill>
                  <a:srgbClr val="0070C0"/>
                </a:solidFill>
              </a:rPr>
              <a:t>（</a:t>
            </a:r>
            <a:r>
              <a:rPr lang="en-US" altLang="zh-CN" sz="1800" dirty="0">
                <a:solidFill>
                  <a:srgbClr val="0070C0"/>
                </a:solidFill>
              </a:rPr>
              <a:t>2011</a:t>
            </a:r>
            <a:r>
              <a:rPr lang="zh-CN" altLang="en-US" sz="1800" dirty="0">
                <a:solidFill>
                  <a:srgbClr val="0070C0"/>
                </a:solidFill>
              </a:rPr>
              <a:t>年增设）</a:t>
            </a:r>
            <a:endParaRPr lang="en-US" altLang="zh-CN" sz="1800" dirty="0"/>
          </a:p>
          <a:p>
            <a:pPr>
              <a:lnSpc>
                <a:spcPct val="100000"/>
              </a:lnSpc>
            </a:pPr>
            <a:r>
              <a:rPr lang="en-US" altLang="zh-CN" sz="1800" dirty="0"/>
              <a:t>0839 </a:t>
            </a:r>
            <a:r>
              <a:rPr lang="zh-CN" altLang="en-US" sz="1800" dirty="0"/>
              <a:t>网络空间安全 </a:t>
            </a:r>
            <a:r>
              <a:rPr lang="zh-CN" altLang="en-US" sz="1800" dirty="0">
                <a:solidFill>
                  <a:srgbClr val="0070C0"/>
                </a:solidFill>
              </a:rPr>
              <a:t>（</a:t>
            </a:r>
            <a:r>
              <a:rPr lang="en-US" altLang="zh-CN" sz="1800" dirty="0">
                <a:solidFill>
                  <a:srgbClr val="0070C0"/>
                </a:solidFill>
              </a:rPr>
              <a:t>2015</a:t>
            </a:r>
            <a:r>
              <a:rPr lang="zh-CN" altLang="en-US" sz="1800" dirty="0">
                <a:solidFill>
                  <a:srgbClr val="0070C0"/>
                </a:solidFill>
              </a:rPr>
              <a:t>年增设）</a:t>
            </a:r>
            <a:endParaRPr lang="en-US" altLang="zh-CN" sz="1800" dirty="0">
              <a:solidFill>
                <a:srgbClr val="0070C0"/>
              </a:solidFill>
            </a:endParaRPr>
          </a:p>
          <a:p>
            <a:pPr>
              <a:lnSpc>
                <a:spcPct val="100000"/>
              </a:lnSpc>
            </a:pPr>
            <a:r>
              <a:rPr lang="en-US" altLang="zh-CN" sz="1800" dirty="0">
                <a:solidFill>
                  <a:srgbClr val="0070C0"/>
                </a:solidFill>
              </a:rPr>
              <a:t>1401 </a:t>
            </a:r>
            <a:r>
              <a:rPr lang="zh-CN" altLang="en-US" sz="1800" dirty="0">
                <a:solidFill>
                  <a:srgbClr val="0070C0"/>
                </a:solidFill>
              </a:rPr>
              <a:t>集成电路科学与工程（</a:t>
            </a:r>
            <a:r>
              <a:rPr lang="en-US" altLang="zh-CN" sz="1800" dirty="0">
                <a:solidFill>
                  <a:srgbClr val="0070C0"/>
                </a:solidFill>
              </a:rPr>
              <a:t>2020</a:t>
            </a:r>
            <a:r>
              <a:rPr lang="zh-CN" altLang="en-US" sz="1800" dirty="0">
                <a:solidFill>
                  <a:srgbClr val="0070C0"/>
                </a:solidFill>
              </a:rPr>
              <a:t>年增设）</a:t>
            </a:r>
            <a:endParaRPr lang="en-US" altLang="zh-CN" sz="1800" dirty="0">
              <a:solidFill>
                <a:srgbClr val="0070C0"/>
              </a:solidFill>
            </a:endParaRPr>
          </a:p>
          <a:p>
            <a:pPr>
              <a:lnSpc>
                <a:spcPct val="100000"/>
              </a:lnSpc>
            </a:pPr>
            <a:r>
              <a:rPr lang="en-US" altLang="zh-CN" sz="1800" dirty="0"/>
              <a:t>1402 </a:t>
            </a:r>
            <a:r>
              <a:rPr lang="zh-CN" altLang="en-US" sz="1800" dirty="0"/>
              <a:t>国家</a:t>
            </a:r>
            <a:r>
              <a:rPr lang="zh-CN" altLang="en-US" sz="1800" dirty="0">
                <a:solidFill>
                  <a:schemeClr val="tx1">
                    <a:lumMod val="75000"/>
                    <a:lumOff val="25000"/>
                  </a:schemeClr>
                </a:solidFill>
              </a:rPr>
              <a:t>安全</a:t>
            </a:r>
            <a:r>
              <a:rPr lang="zh-CN" altLang="en-US" sz="1800" dirty="0"/>
              <a:t>学 </a:t>
            </a:r>
            <a:r>
              <a:rPr lang="zh-CN" altLang="en-US" sz="1800" dirty="0">
                <a:solidFill>
                  <a:schemeClr val="tx1">
                    <a:lumMod val="75000"/>
                    <a:lumOff val="25000"/>
                  </a:schemeClr>
                </a:solidFill>
              </a:rPr>
              <a:t>（</a:t>
            </a:r>
            <a:r>
              <a:rPr lang="en-US" altLang="zh-CN" sz="1800" dirty="0">
                <a:solidFill>
                  <a:schemeClr val="tx1">
                    <a:lumMod val="75000"/>
                    <a:lumOff val="25000"/>
                  </a:schemeClr>
                </a:solidFill>
              </a:rPr>
              <a:t>2020</a:t>
            </a:r>
            <a:r>
              <a:rPr lang="zh-CN" altLang="en-US" sz="1800" dirty="0">
                <a:solidFill>
                  <a:schemeClr val="tx1">
                    <a:lumMod val="75000"/>
                    <a:lumOff val="25000"/>
                  </a:schemeClr>
                </a:solidFill>
              </a:rPr>
              <a:t>年增设）</a:t>
            </a:r>
            <a:endParaRPr lang="en-US" altLang="zh-CN" sz="1800" dirty="0">
              <a:solidFill>
                <a:schemeClr val="tx1">
                  <a:lumMod val="75000"/>
                  <a:lumOff val="25000"/>
                </a:schemeClr>
              </a:solidFill>
            </a:endParaRPr>
          </a:p>
          <a:p>
            <a:pPr>
              <a:lnSpc>
                <a:spcPct val="100000"/>
              </a:lnSpc>
            </a:pPr>
            <a:endParaRPr lang="en-US" altLang="zh-CN" sz="1800" dirty="0"/>
          </a:p>
        </p:txBody>
      </p:sp>
      <p:sp>
        <p:nvSpPr>
          <p:cNvPr id="4" name="内容占位符 2"/>
          <p:cNvSpPr txBox="1">
            <a:spLocks/>
          </p:cNvSpPr>
          <p:nvPr/>
        </p:nvSpPr>
        <p:spPr>
          <a:xfrm>
            <a:off x="5563500" y="1914769"/>
            <a:ext cx="4294909" cy="1714164"/>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CN" dirty="0"/>
              <a:t>080901 </a:t>
            </a:r>
            <a:r>
              <a:rPr lang="zh-CN" altLang="en-US" dirty="0"/>
              <a:t>物理电子学</a:t>
            </a:r>
          </a:p>
          <a:p>
            <a:pPr lvl="1"/>
            <a:r>
              <a:rPr lang="en-US" altLang="zh-CN" dirty="0"/>
              <a:t>080902 </a:t>
            </a:r>
            <a:r>
              <a:rPr lang="zh-CN" altLang="en-US" dirty="0"/>
              <a:t>电路与系统</a:t>
            </a:r>
          </a:p>
          <a:p>
            <a:pPr lvl="1"/>
            <a:r>
              <a:rPr lang="en-US" altLang="zh-CN" dirty="0"/>
              <a:t>080903 </a:t>
            </a:r>
            <a:r>
              <a:rPr lang="zh-CN" altLang="en-US" dirty="0"/>
              <a:t>微电子学与固体电子学</a:t>
            </a:r>
          </a:p>
          <a:p>
            <a:pPr lvl="1"/>
            <a:r>
              <a:rPr lang="en-US" altLang="zh-CN" dirty="0"/>
              <a:t>080904 </a:t>
            </a:r>
            <a:r>
              <a:rPr lang="zh-CN" altLang="en-US" dirty="0"/>
              <a:t>电磁场与微波技术</a:t>
            </a:r>
          </a:p>
        </p:txBody>
      </p:sp>
      <p:sp>
        <p:nvSpPr>
          <p:cNvPr id="5" name="内容占位符 2"/>
          <p:cNvSpPr txBox="1">
            <a:spLocks/>
          </p:cNvSpPr>
          <p:nvPr/>
        </p:nvSpPr>
        <p:spPr>
          <a:xfrm>
            <a:off x="5580479" y="3846111"/>
            <a:ext cx="3674788" cy="883244"/>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CN" dirty="0"/>
              <a:t>081001 </a:t>
            </a:r>
            <a:r>
              <a:rPr lang="zh-CN" altLang="en-US" dirty="0"/>
              <a:t>通信与信息系统</a:t>
            </a:r>
            <a:endParaRPr lang="en-US" altLang="zh-CN" dirty="0"/>
          </a:p>
          <a:p>
            <a:pPr lvl="1"/>
            <a:r>
              <a:rPr lang="en-US" altLang="zh-CN" dirty="0"/>
              <a:t>081002 </a:t>
            </a:r>
            <a:r>
              <a:rPr lang="zh-CN" altLang="en-US" dirty="0"/>
              <a:t>信号与信息处理</a:t>
            </a:r>
          </a:p>
          <a:p>
            <a:endParaRPr lang="zh-CN" altLang="en-US" sz="1800" dirty="0"/>
          </a:p>
        </p:txBody>
      </p:sp>
      <p:sp>
        <p:nvSpPr>
          <p:cNvPr id="6" name="矩形 5"/>
          <p:cNvSpPr/>
          <p:nvPr/>
        </p:nvSpPr>
        <p:spPr>
          <a:xfrm>
            <a:off x="5955689" y="1884751"/>
            <a:ext cx="3934690" cy="1774200"/>
          </a:xfrm>
          <a:prstGeom prst="rect">
            <a:avLst/>
          </a:prstGeom>
          <a:no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55689" y="3833088"/>
            <a:ext cx="3934690" cy="963882"/>
          </a:xfrm>
          <a:prstGeom prst="rect">
            <a:avLst/>
          </a:prstGeom>
          <a:no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cxnSpLocks/>
            <a:stCxn id="6" idx="1"/>
          </p:cNvCxnSpPr>
          <p:nvPr/>
        </p:nvCxnSpPr>
        <p:spPr>
          <a:xfrm flipH="1">
            <a:off x="3336471" y="2771851"/>
            <a:ext cx="2619218" cy="332472"/>
          </a:xfrm>
          <a:prstGeom prst="line">
            <a:avLst/>
          </a:prstGeom>
          <a:ln w="12700">
            <a:solidFill>
              <a:srgbClr val="B01F2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7" idx="1"/>
          </p:cNvCxnSpPr>
          <p:nvPr/>
        </p:nvCxnSpPr>
        <p:spPr>
          <a:xfrm flipH="1" flipV="1">
            <a:off x="3271157" y="3452842"/>
            <a:ext cx="2684532" cy="862187"/>
          </a:xfrm>
          <a:prstGeom prst="line">
            <a:avLst/>
          </a:prstGeom>
          <a:ln w="12700">
            <a:solidFill>
              <a:srgbClr val="B01F24"/>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277584" y="1255991"/>
            <a:ext cx="1210588"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一级学科</a:t>
            </a:r>
          </a:p>
        </p:txBody>
      </p:sp>
      <p:sp>
        <p:nvSpPr>
          <p:cNvPr id="16" name="文本框 15"/>
          <p:cNvSpPr txBox="1"/>
          <p:nvPr/>
        </p:nvSpPr>
        <p:spPr>
          <a:xfrm>
            <a:off x="7285772" y="1388181"/>
            <a:ext cx="1210588"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二级学科</a:t>
            </a:r>
          </a:p>
        </p:txBody>
      </p:sp>
      <p:sp>
        <p:nvSpPr>
          <p:cNvPr id="8" name="右大括号 7">
            <a:extLst>
              <a:ext uri="{FF2B5EF4-FFF2-40B4-BE49-F238E27FC236}">
                <a16:creationId xmlns:a16="http://schemas.microsoft.com/office/drawing/2014/main" id="{6C9A7AAA-52CC-4E69-9A3D-1F9F7C8C3236}"/>
              </a:ext>
            </a:extLst>
          </p:cNvPr>
          <p:cNvSpPr/>
          <p:nvPr/>
        </p:nvSpPr>
        <p:spPr>
          <a:xfrm>
            <a:off x="5451854" y="5753841"/>
            <a:ext cx="696036" cy="450411"/>
          </a:xfrm>
          <a:prstGeom prst="rightBrace">
            <a:avLst>
              <a:gd name="adj1" fmla="val 8333"/>
              <a:gd name="adj2" fmla="val 52778"/>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100FAD9-A9C9-420D-8C4C-253EC580C8AB}"/>
              </a:ext>
            </a:extLst>
          </p:cNvPr>
          <p:cNvSpPr txBox="1"/>
          <p:nvPr/>
        </p:nvSpPr>
        <p:spPr>
          <a:xfrm>
            <a:off x="6216043" y="5794784"/>
            <a:ext cx="1800493" cy="369332"/>
          </a:xfrm>
          <a:prstGeom prst="rect">
            <a:avLst/>
          </a:prstGeom>
          <a:noFill/>
        </p:spPr>
        <p:txBody>
          <a:bodyPr wrap="none" rtlCol="0">
            <a:spAutoFit/>
          </a:bodyPr>
          <a:lstStyle/>
          <a:p>
            <a:r>
              <a:rPr lang="zh-CN" altLang="en-US" b="1" dirty="0">
                <a:solidFill>
                  <a:srgbClr val="B01F24"/>
                </a:solidFill>
                <a:latin typeface="微软雅黑" panose="020B0503020204020204" pitchFamily="34" charset="-122"/>
                <a:ea typeface="微软雅黑" panose="020B0503020204020204" pitchFamily="34" charset="-122"/>
              </a:rPr>
              <a:t>属交叉学科门类</a:t>
            </a:r>
          </a:p>
        </p:txBody>
      </p:sp>
    </p:spTree>
    <p:extLst>
      <p:ext uri="{BB962C8B-B14F-4D97-AF65-F5344CB8AC3E}">
        <p14:creationId xmlns:p14="http://schemas.microsoft.com/office/powerpoint/2010/main" val="260435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53285-9387-4568-AAEF-B7345501BD31}"/>
              </a:ext>
            </a:extLst>
          </p:cNvPr>
          <p:cNvSpPr>
            <a:spLocks noGrp="1"/>
          </p:cNvSpPr>
          <p:nvPr>
            <p:ph type="title"/>
          </p:nvPr>
        </p:nvSpPr>
        <p:spPr/>
        <p:txBody>
          <a:bodyPr/>
          <a:lstStyle/>
          <a:p>
            <a:r>
              <a:rPr lang="zh-CN" altLang="en-US" dirty="0"/>
              <a:t>专业学位</a:t>
            </a:r>
          </a:p>
        </p:txBody>
      </p:sp>
      <p:sp>
        <p:nvSpPr>
          <p:cNvPr id="3" name="内容占位符 2">
            <a:extLst>
              <a:ext uri="{FF2B5EF4-FFF2-40B4-BE49-F238E27FC236}">
                <a16:creationId xmlns:a16="http://schemas.microsoft.com/office/drawing/2014/main" id="{473376D5-FAB5-459A-A6A2-D961BB8EC478}"/>
              </a:ext>
            </a:extLst>
          </p:cNvPr>
          <p:cNvSpPr>
            <a:spLocks noGrp="1"/>
          </p:cNvSpPr>
          <p:nvPr>
            <p:ph idx="1"/>
          </p:nvPr>
        </p:nvSpPr>
        <p:spPr/>
        <p:txBody>
          <a:bodyPr/>
          <a:lstStyle/>
          <a:p>
            <a:r>
              <a:rPr lang="zh-CN" altLang="en-US" dirty="0"/>
              <a:t>科学学位是指以科学研究为职业方向的学位。</a:t>
            </a:r>
          </a:p>
          <a:p>
            <a:r>
              <a:rPr lang="zh-CN" altLang="en-US" dirty="0">
                <a:solidFill>
                  <a:srgbClr val="B01F24"/>
                </a:solidFill>
              </a:rPr>
              <a:t>专业学位</a:t>
            </a:r>
            <a:r>
              <a:rPr lang="zh-CN" altLang="en-US" dirty="0"/>
              <a:t>是指以实践为方向的学位，毕业后研究生主要是从事特定职业领域的高层次技术与管理工作。为具有职业背景的学位，为培养特定职业高层次专门人才而设置。</a:t>
            </a:r>
            <a:endParaRPr lang="en-US" altLang="zh-CN" dirty="0"/>
          </a:p>
          <a:p>
            <a:r>
              <a:rPr lang="en-US" altLang="zh-CN" dirty="0"/>
              <a:t>46</a:t>
            </a:r>
            <a:r>
              <a:rPr lang="zh-CN" altLang="en-US" dirty="0"/>
              <a:t>个专业学位类别：</a:t>
            </a:r>
            <a:endParaRPr lang="en-US" altLang="zh-CN" dirty="0"/>
          </a:p>
          <a:p>
            <a:pPr lvl="1"/>
            <a:r>
              <a:rPr lang="zh-CN" altLang="en-US" dirty="0"/>
              <a:t>金融、应用统计、税务、国际商务、保险、资产评估、审计、法律、社会工作、警务、教育、体育、汉语国际教育、应用心理、翻译、新闻与传播、出版、文物与博物馆、建筑学、城市规划、</a:t>
            </a:r>
            <a:r>
              <a:rPr lang="zh-CN" altLang="en-US" dirty="0">
                <a:solidFill>
                  <a:srgbClr val="C00000"/>
                </a:solidFill>
              </a:rPr>
              <a:t>电子信息</a:t>
            </a:r>
            <a:r>
              <a:rPr lang="zh-CN" altLang="en-US" dirty="0"/>
              <a:t>、</a:t>
            </a:r>
            <a:r>
              <a:rPr lang="zh-CN" altLang="en-US" dirty="0">
                <a:solidFill>
                  <a:srgbClr val="0070C0"/>
                </a:solidFill>
              </a:rPr>
              <a:t>机械、材料与化工、资源与环境、能源动力、土木水利、生物与医药、交通运输</a:t>
            </a:r>
            <a:r>
              <a:rPr lang="zh-CN" altLang="en-US" dirty="0"/>
              <a:t>、农业、兽医、风景园林、林业、临床医学、口腔医学、公共卫生、护理、药学、中药学、中医、工商管理、公共管理、会计、旅游管理、图书情报、工程管理、艺术</a:t>
            </a:r>
          </a:p>
        </p:txBody>
      </p:sp>
    </p:spTree>
    <p:extLst>
      <p:ext uri="{BB962C8B-B14F-4D97-AF65-F5344CB8AC3E}">
        <p14:creationId xmlns:p14="http://schemas.microsoft.com/office/powerpoint/2010/main" val="384780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电子信息 </a:t>
            </a:r>
            <a:r>
              <a:rPr lang="en-US" altLang="zh-CN"/>
              <a:t>(0854) </a:t>
            </a:r>
            <a:r>
              <a:rPr lang="zh-CN" altLang="en-US"/>
              <a:t>类别下设领域</a:t>
            </a:r>
            <a:endParaRPr lang="zh-CN" altLang="en-US" dirty="0"/>
          </a:p>
        </p:txBody>
      </p:sp>
      <p:sp>
        <p:nvSpPr>
          <p:cNvPr id="3" name="内容占位符 2"/>
          <p:cNvSpPr>
            <a:spLocks noGrp="1"/>
          </p:cNvSpPr>
          <p:nvPr>
            <p:ph idx="1"/>
          </p:nvPr>
        </p:nvSpPr>
        <p:spPr>
          <a:xfrm>
            <a:off x="439615" y="1433016"/>
            <a:ext cx="5770685" cy="4932616"/>
          </a:xfrm>
        </p:spPr>
        <p:txBody>
          <a:bodyPr/>
          <a:lstStyle/>
          <a:p>
            <a:r>
              <a:rPr lang="en-US" altLang="zh-CN" dirty="0">
                <a:solidFill>
                  <a:srgbClr val="0070C0"/>
                </a:solidFill>
              </a:rPr>
              <a:t>085401 </a:t>
            </a:r>
            <a:r>
              <a:rPr lang="zh-CN" altLang="en-US" dirty="0">
                <a:solidFill>
                  <a:srgbClr val="0070C0"/>
                </a:solidFill>
              </a:rPr>
              <a:t>新一代电子信息技术（含量子技术等）</a:t>
            </a:r>
            <a:endParaRPr lang="en-US" altLang="zh-CN" dirty="0">
              <a:solidFill>
                <a:srgbClr val="0070C0"/>
              </a:solidFill>
            </a:endParaRPr>
          </a:p>
          <a:p>
            <a:r>
              <a:rPr lang="en-US" altLang="zh-CN" dirty="0">
                <a:solidFill>
                  <a:srgbClr val="0070C0"/>
                </a:solidFill>
              </a:rPr>
              <a:t>085402 </a:t>
            </a:r>
            <a:r>
              <a:rPr lang="zh-CN" altLang="en-US" dirty="0">
                <a:solidFill>
                  <a:srgbClr val="0070C0"/>
                </a:solidFill>
              </a:rPr>
              <a:t>通信工程（含宽带网络、移动通信等）</a:t>
            </a:r>
            <a:endParaRPr lang="en-US" altLang="zh-CN" dirty="0">
              <a:solidFill>
                <a:srgbClr val="0070C0"/>
              </a:solidFill>
            </a:endParaRPr>
          </a:p>
          <a:p>
            <a:r>
              <a:rPr lang="en-US" altLang="zh-CN" dirty="0">
                <a:solidFill>
                  <a:srgbClr val="0070C0"/>
                </a:solidFill>
              </a:rPr>
              <a:t>085403 </a:t>
            </a:r>
            <a:r>
              <a:rPr lang="zh-CN" altLang="en-US" dirty="0">
                <a:solidFill>
                  <a:srgbClr val="0070C0"/>
                </a:solidFill>
              </a:rPr>
              <a:t>集成电路工程</a:t>
            </a:r>
            <a:endParaRPr lang="en-US" altLang="zh-CN" dirty="0">
              <a:solidFill>
                <a:srgbClr val="0070C0"/>
              </a:solidFill>
            </a:endParaRPr>
          </a:p>
          <a:p>
            <a:r>
              <a:rPr lang="en-US" altLang="zh-CN" dirty="0"/>
              <a:t>085404 </a:t>
            </a:r>
            <a:r>
              <a:rPr lang="zh-CN" altLang="en-US" dirty="0"/>
              <a:t>计算机技术</a:t>
            </a:r>
            <a:endParaRPr lang="en-US" altLang="zh-CN" dirty="0"/>
          </a:p>
          <a:p>
            <a:r>
              <a:rPr lang="en-US" altLang="zh-CN" dirty="0"/>
              <a:t>085405 </a:t>
            </a:r>
            <a:r>
              <a:rPr lang="zh-CN" altLang="en-US" dirty="0"/>
              <a:t>软件工程</a:t>
            </a:r>
            <a:endParaRPr lang="en-US" altLang="zh-CN" dirty="0"/>
          </a:p>
          <a:p>
            <a:r>
              <a:rPr lang="en-US" altLang="zh-CN" dirty="0"/>
              <a:t>085406 </a:t>
            </a:r>
            <a:r>
              <a:rPr lang="zh-CN" altLang="en-US" dirty="0"/>
              <a:t>控制工程</a:t>
            </a:r>
            <a:endParaRPr lang="en-US" altLang="zh-CN" dirty="0"/>
          </a:p>
          <a:p>
            <a:r>
              <a:rPr lang="en-US" altLang="zh-CN" dirty="0"/>
              <a:t>085407 </a:t>
            </a:r>
            <a:r>
              <a:rPr lang="zh-CN" altLang="en-US" dirty="0"/>
              <a:t>仪器仪表工程</a:t>
            </a:r>
            <a:endParaRPr lang="en-US" altLang="zh-CN" dirty="0"/>
          </a:p>
          <a:p>
            <a:r>
              <a:rPr lang="en-US" altLang="zh-CN" dirty="0"/>
              <a:t>085408 </a:t>
            </a:r>
            <a:r>
              <a:rPr lang="zh-CN" altLang="en-US" dirty="0"/>
              <a:t>光电信息工程</a:t>
            </a:r>
            <a:endParaRPr lang="en-US" altLang="zh-CN" dirty="0"/>
          </a:p>
        </p:txBody>
      </p:sp>
      <p:sp>
        <p:nvSpPr>
          <p:cNvPr id="6" name="内容占位符 2">
            <a:extLst>
              <a:ext uri="{FF2B5EF4-FFF2-40B4-BE49-F238E27FC236}">
                <a16:creationId xmlns:a16="http://schemas.microsoft.com/office/drawing/2014/main" id="{62A8D748-46A1-4EFC-84AE-CBBF1191D413}"/>
              </a:ext>
            </a:extLst>
          </p:cNvPr>
          <p:cNvSpPr txBox="1">
            <a:spLocks/>
          </p:cNvSpPr>
          <p:nvPr/>
        </p:nvSpPr>
        <p:spPr>
          <a:xfrm>
            <a:off x="6088673" y="3713573"/>
            <a:ext cx="5226399" cy="2333440"/>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085409 </a:t>
            </a:r>
            <a:r>
              <a:rPr lang="zh-CN" altLang="en-US" dirty="0"/>
              <a:t>生物医学工程</a:t>
            </a:r>
            <a:endParaRPr lang="en-US" altLang="zh-CN" dirty="0"/>
          </a:p>
          <a:p>
            <a:r>
              <a:rPr lang="en-US" altLang="zh-CN" dirty="0"/>
              <a:t>085410 </a:t>
            </a:r>
            <a:r>
              <a:rPr lang="zh-CN" altLang="en-US" dirty="0"/>
              <a:t>人工智能</a:t>
            </a:r>
            <a:endParaRPr lang="en-US" altLang="zh-CN" dirty="0"/>
          </a:p>
          <a:p>
            <a:r>
              <a:rPr lang="en-US" altLang="zh-CN" dirty="0"/>
              <a:t>085411 </a:t>
            </a:r>
            <a:r>
              <a:rPr lang="zh-CN" altLang="en-US" dirty="0"/>
              <a:t>大数据技术与工程</a:t>
            </a:r>
            <a:endParaRPr lang="en-US" altLang="zh-CN" dirty="0"/>
          </a:p>
          <a:p>
            <a:r>
              <a:rPr lang="en-US" altLang="zh-CN" dirty="0"/>
              <a:t>085412 </a:t>
            </a:r>
            <a:r>
              <a:rPr lang="zh-CN" altLang="en-US" dirty="0"/>
              <a:t>网络与信息安全</a:t>
            </a:r>
          </a:p>
        </p:txBody>
      </p:sp>
    </p:spTree>
    <p:extLst>
      <p:ext uri="{BB962C8B-B14F-4D97-AF65-F5344CB8AC3E}">
        <p14:creationId xmlns:p14="http://schemas.microsoft.com/office/powerpoint/2010/main" val="26884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教育部普通高校本科专业目录（</a:t>
            </a:r>
            <a:r>
              <a:rPr lang="en-US" altLang="zh-CN" dirty="0"/>
              <a:t>2012</a:t>
            </a:r>
            <a:r>
              <a:rPr lang="zh-CN" altLang="en-US" dirty="0"/>
              <a:t>）</a:t>
            </a:r>
            <a:r>
              <a:rPr lang="en-US" altLang="zh-CN" dirty="0"/>
              <a:t>      </a:t>
            </a:r>
            <a:endParaRPr lang="zh-CN" altLang="en-US" dirty="0"/>
          </a:p>
        </p:txBody>
      </p:sp>
      <p:sp>
        <p:nvSpPr>
          <p:cNvPr id="3" name="内容占位符 2"/>
          <p:cNvSpPr>
            <a:spLocks noGrp="1"/>
          </p:cNvSpPr>
          <p:nvPr>
            <p:ph idx="1"/>
          </p:nvPr>
        </p:nvSpPr>
        <p:spPr>
          <a:xfrm>
            <a:off x="670519" y="1380007"/>
            <a:ext cx="3992316" cy="5007540"/>
          </a:xfrm>
        </p:spPr>
        <p:txBody>
          <a:bodyPr/>
          <a:lstStyle/>
          <a:p>
            <a:r>
              <a:rPr lang="en-US" altLang="zh-CN" dirty="0"/>
              <a:t>0803 </a:t>
            </a:r>
            <a:r>
              <a:rPr lang="zh-CN" altLang="en-US" dirty="0"/>
              <a:t>仪器类</a:t>
            </a:r>
            <a:endParaRPr lang="en-US" altLang="zh-CN" dirty="0"/>
          </a:p>
          <a:p>
            <a:pPr lvl="1"/>
            <a:r>
              <a:rPr lang="en-US" altLang="zh-CN" dirty="0"/>
              <a:t>080301 </a:t>
            </a:r>
            <a:r>
              <a:rPr lang="zh-CN" altLang="zh-CN" dirty="0"/>
              <a:t>测控技术与仪器</a:t>
            </a:r>
            <a:endParaRPr lang="en-US" altLang="zh-CN" dirty="0"/>
          </a:p>
          <a:p>
            <a:r>
              <a:rPr lang="en-US" altLang="zh-CN" dirty="0"/>
              <a:t>0806 </a:t>
            </a:r>
            <a:r>
              <a:rPr lang="zh-CN" altLang="en-US" dirty="0"/>
              <a:t>电气类</a:t>
            </a:r>
            <a:endParaRPr lang="en-US" altLang="zh-CN" dirty="0"/>
          </a:p>
          <a:p>
            <a:pPr lvl="1"/>
            <a:r>
              <a:rPr lang="en-US" altLang="zh-CN" dirty="0"/>
              <a:t>080601 </a:t>
            </a:r>
            <a:r>
              <a:rPr lang="zh-CN" altLang="zh-CN" dirty="0"/>
              <a:t>电气工程及其自动化</a:t>
            </a:r>
            <a:endParaRPr lang="en-US" altLang="zh-CN" dirty="0"/>
          </a:p>
          <a:p>
            <a:r>
              <a:rPr lang="en-US" altLang="zh-CN" dirty="0">
                <a:solidFill>
                  <a:schemeClr val="accent6">
                    <a:lumMod val="50000"/>
                  </a:schemeClr>
                </a:solidFill>
              </a:rPr>
              <a:t>0807 </a:t>
            </a:r>
            <a:r>
              <a:rPr lang="zh-CN" altLang="en-US" dirty="0">
                <a:solidFill>
                  <a:schemeClr val="accent6">
                    <a:lumMod val="50000"/>
                  </a:schemeClr>
                </a:solidFill>
              </a:rPr>
              <a:t>电子信息类</a:t>
            </a:r>
            <a:endParaRPr lang="en-US" altLang="zh-CN" dirty="0">
              <a:solidFill>
                <a:schemeClr val="accent6">
                  <a:lumMod val="50000"/>
                </a:schemeClr>
              </a:solidFill>
            </a:endParaRPr>
          </a:p>
          <a:p>
            <a:pPr lvl="1"/>
            <a:r>
              <a:rPr lang="en-US" altLang="zh-CN" dirty="0"/>
              <a:t>080701 </a:t>
            </a:r>
            <a:r>
              <a:rPr lang="zh-CN" altLang="zh-CN" dirty="0"/>
              <a:t>电子信息工程</a:t>
            </a:r>
            <a:endParaRPr lang="en-US" altLang="zh-CN" dirty="0"/>
          </a:p>
          <a:p>
            <a:pPr lvl="1"/>
            <a:r>
              <a:rPr lang="en-US" altLang="zh-CN" dirty="0">
                <a:solidFill>
                  <a:srgbClr val="0070C0"/>
                </a:solidFill>
              </a:rPr>
              <a:t>080702 </a:t>
            </a:r>
            <a:r>
              <a:rPr lang="zh-CN" altLang="zh-CN" dirty="0">
                <a:solidFill>
                  <a:srgbClr val="0070C0"/>
                </a:solidFill>
              </a:rPr>
              <a:t>电子科学与技术</a:t>
            </a:r>
            <a:endParaRPr lang="en-US" altLang="zh-CN" dirty="0">
              <a:solidFill>
                <a:srgbClr val="0070C0"/>
              </a:solidFill>
            </a:endParaRPr>
          </a:p>
          <a:p>
            <a:pPr lvl="1"/>
            <a:r>
              <a:rPr lang="en-US" altLang="zh-CN" dirty="0"/>
              <a:t>080703 </a:t>
            </a:r>
            <a:r>
              <a:rPr lang="zh-CN" altLang="zh-CN" dirty="0"/>
              <a:t>通信工程</a:t>
            </a:r>
            <a:endParaRPr lang="en-US" altLang="zh-CN" dirty="0"/>
          </a:p>
          <a:p>
            <a:pPr lvl="1"/>
            <a:r>
              <a:rPr lang="en-US" altLang="zh-CN" dirty="0">
                <a:solidFill>
                  <a:srgbClr val="0070C0"/>
                </a:solidFill>
              </a:rPr>
              <a:t>080704 </a:t>
            </a:r>
            <a:r>
              <a:rPr lang="zh-CN" altLang="zh-CN" dirty="0">
                <a:solidFill>
                  <a:srgbClr val="0070C0"/>
                </a:solidFill>
              </a:rPr>
              <a:t>微电子科学与工程</a:t>
            </a:r>
            <a:endParaRPr lang="en-US" altLang="zh-CN" dirty="0">
              <a:solidFill>
                <a:srgbClr val="0070C0"/>
              </a:solidFill>
            </a:endParaRPr>
          </a:p>
          <a:p>
            <a:pPr lvl="1"/>
            <a:r>
              <a:rPr lang="en-US" altLang="zh-CN" dirty="0"/>
              <a:t>080705 </a:t>
            </a:r>
            <a:r>
              <a:rPr lang="zh-CN" altLang="zh-CN" dirty="0"/>
              <a:t>光电信息科学与工程</a:t>
            </a:r>
            <a:endParaRPr lang="en-US" altLang="zh-CN" dirty="0"/>
          </a:p>
          <a:p>
            <a:pPr lvl="1"/>
            <a:r>
              <a:rPr lang="en-US" altLang="zh-CN" dirty="0">
                <a:solidFill>
                  <a:srgbClr val="0070C0"/>
                </a:solidFill>
              </a:rPr>
              <a:t>080706 </a:t>
            </a:r>
            <a:r>
              <a:rPr lang="zh-CN" altLang="en-US" dirty="0">
                <a:solidFill>
                  <a:srgbClr val="0070C0"/>
                </a:solidFill>
              </a:rPr>
              <a:t>信息工程</a:t>
            </a:r>
            <a:endParaRPr lang="zh-CN" altLang="zh-CN" dirty="0">
              <a:solidFill>
                <a:srgbClr val="0070C0"/>
              </a:solidFill>
            </a:endParaRPr>
          </a:p>
          <a:p>
            <a:pPr lvl="1"/>
            <a:endParaRPr lang="zh-CN" altLang="zh-CN" dirty="0"/>
          </a:p>
          <a:p>
            <a:pPr lvl="1"/>
            <a:endParaRPr lang="zh-CN" altLang="zh-CN" dirty="0"/>
          </a:p>
          <a:p>
            <a:pPr lvl="1"/>
            <a:endParaRPr lang="zh-CN" altLang="zh-CN" dirty="0"/>
          </a:p>
          <a:p>
            <a:pPr lvl="1"/>
            <a:endParaRPr lang="zh-CN" altLang="zh-CN" dirty="0"/>
          </a:p>
          <a:p>
            <a:pPr lvl="1"/>
            <a:endParaRPr lang="en-US" altLang="zh-CN" dirty="0"/>
          </a:p>
        </p:txBody>
      </p:sp>
      <p:sp>
        <p:nvSpPr>
          <p:cNvPr id="11" name="内容占位符 2"/>
          <p:cNvSpPr txBox="1">
            <a:spLocks/>
          </p:cNvSpPr>
          <p:nvPr/>
        </p:nvSpPr>
        <p:spPr>
          <a:xfrm>
            <a:off x="6769747" y="1332765"/>
            <a:ext cx="3992316" cy="5007540"/>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0808 </a:t>
            </a:r>
            <a:r>
              <a:rPr lang="zh-CN" altLang="en-US" dirty="0"/>
              <a:t>自动化类</a:t>
            </a:r>
            <a:endParaRPr lang="en-US" altLang="zh-CN" dirty="0"/>
          </a:p>
          <a:p>
            <a:pPr lvl="1"/>
            <a:r>
              <a:rPr lang="en-US" altLang="zh-CN" dirty="0"/>
              <a:t>080801 </a:t>
            </a:r>
            <a:r>
              <a:rPr lang="zh-CN" altLang="en-US" dirty="0"/>
              <a:t>自动化</a:t>
            </a:r>
            <a:endParaRPr lang="en-US" altLang="zh-CN" dirty="0"/>
          </a:p>
          <a:p>
            <a:r>
              <a:rPr lang="en-US" altLang="zh-CN" dirty="0"/>
              <a:t>0809 </a:t>
            </a:r>
            <a:r>
              <a:rPr lang="zh-CN" altLang="en-US" dirty="0"/>
              <a:t>计算机类</a:t>
            </a:r>
            <a:endParaRPr lang="en-US" altLang="zh-CN" dirty="0"/>
          </a:p>
          <a:p>
            <a:pPr lvl="1"/>
            <a:r>
              <a:rPr lang="en-US" altLang="zh-CN" dirty="0"/>
              <a:t>080901 </a:t>
            </a:r>
            <a:r>
              <a:rPr lang="zh-CN" altLang="en-US" dirty="0"/>
              <a:t>计算机科学与技术</a:t>
            </a:r>
            <a:endParaRPr lang="en-US" altLang="zh-CN" dirty="0"/>
          </a:p>
          <a:p>
            <a:pPr lvl="1"/>
            <a:r>
              <a:rPr lang="en-US" altLang="zh-CN" dirty="0"/>
              <a:t>080902 </a:t>
            </a:r>
            <a:r>
              <a:rPr lang="zh-CN" altLang="en-US" dirty="0"/>
              <a:t>软件工程</a:t>
            </a:r>
            <a:endParaRPr lang="en-US" altLang="zh-CN" dirty="0"/>
          </a:p>
          <a:p>
            <a:pPr lvl="1"/>
            <a:r>
              <a:rPr lang="en-US" altLang="zh-CN" dirty="0"/>
              <a:t>080903 </a:t>
            </a:r>
            <a:r>
              <a:rPr lang="zh-CN" altLang="en-US" dirty="0"/>
              <a:t>网络工程</a:t>
            </a:r>
            <a:endParaRPr lang="en-US" altLang="zh-CN" dirty="0"/>
          </a:p>
          <a:p>
            <a:pPr lvl="1"/>
            <a:r>
              <a:rPr lang="en-US" altLang="zh-CN" dirty="0"/>
              <a:t>080904K </a:t>
            </a:r>
            <a:r>
              <a:rPr lang="zh-CN" altLang="en-US" dirty="0"/>
              <a:t>信息安全</a:t>
            </a:r>
            <a:endParaRPr lang="en-US" altLang="zh-CN" dirty="0"/>
          </a:p>
          <a:p>
            <a:pPr lvl="1"/>
            <a:r>
              <a:rPr lang="en-US" altLang="zh-CN" dirty="0"/>
              <a:t>080905 </a:t>
            </a:r>
            <a:r>
              <a:rPr lang="zh-CN" altLang="en-US" dirty="0"/>
              <a:t>物联网</a:t>
            </a:r>
            <a:r>
              <a:rPr lang="zh-CN" altLang="zh-CN" dirty="0"/>
              <a:t>工程</a:t>
            </a:r>
            <a:endParaRPr lang="en-US" altLang="zh-CN" dirty="0"/>
          </a:p>
          <a:p>
            <a:pPr lvl="1"/>
            <a:r>
              <a:rPr lang="en-US" altLang="zh-CN" dirty="0"/>
              <a:t>080906 </a:t>
            </a:r>
            <a:r>
              <a:rPr lang="zh-CN" altLang="en-US" dirty="0"/>
              <a:t>数字媒体技术</a:t>
            </a:r>
            <a:endParaRPr lang="en-US" altLang="zh-CN" dirty="0"/>
          </a:p>
          <a:p>
            <a:r>
              <a:rPr lang="en-US" altLang="zh-CN" dirty="0"/>
              <a:t>0826 </a:t>
            </a:r>
            <a:r>
              <a:rPr lang="zh-CN" altLang="en-US" dirty="0"/>
              <a:t>生物医学工程类</a:t>
            </a:r>
            <a:endParaRPr lang="en-US" altLang="zh-CN" dirty="0"/>
          </a:p>
          <a:p>
            <a:pPr lvl="1"/>
            <a:r>
              <a:rPr lang="en-US" altLang="zh-CN" dirty="0"/>
              <a:t>082601 </a:t>
            </a:r>
            <a:r>
              <a:rPr lang="zh-CN" altLang="en-US" dirty="0"/>
              <a:t>生物医学工程</a:t>
            </a:r>
            <a:endParaRPr lang="zh-CN" altLang="zh-CN" dirty="0"/>
          </a:p>
          <a:p>
            <a:pPr lvl="1"/>
            <a:endParaRPr lang="zh-CN" altLang="zh-CN" dirty="0"/>
          </a:p>
          <a:p>
            <a:pPr lvl="1"/>
            <a:endParaRPr lang="zh-CN" altLang="zh-CN" dirty="0"/>
          </a:p>
          <a:p>
            <a:pPr lvl="1"/>
            <a:endParaRPr lang="zh-CN" altLang="zh-CN" dirty="0"/>
          </a:p>
          <a:p>
            <a:pPr lvl="1"/>
            <a:endParaRPr lang="en-US" altLang="zh-CN" dirty="0"/>
          </a:p>
        </p:txBody>
      </p:sp>
    </p:spTree>
    <p:extLst>
      <p:ext uri="{BB962C8B-B14F-4D97-AF65-F5344CB8AC3E}">
        <p14:creationId xmlns:p14="http://schemas.microsoft.com/office/powerpoint/2010/main" val="354864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浙江大学信息与电子工程学院、微纳电子学院学科专业</a:t>
            </a:r>
            <a:endParaRPr lang="zh-CN" altLang="en-US" dirty="0"/>
          </a:p>
        </p:txBody>
      </p:sp>
      <p:grpSp>
        <p:nvGrpSpPr>
          <p:cNvPr id="3" name="组合 2">
            <a:extLst>
              <a:ext uri="{FF2B5EF4-FFF2-40B4-BE49-F238E27FC236}">
                <a16:creationId xmlns:a16="http://schemas.microsoft.com/office/drawing/2014/main" id="{E137B87B-C98C-40A6-BA09-7A3C63476BAA}"/>
              </a:ext>
            </a:extLst>
          </p:cNvPr>
          <p:cNvGrpSpPr/>
          <p:nvPr/>
        </p:nvGrpSpPr>
        <p:grpSpPr>
          <a:xfrm>
            <a:off x="625929" y="1408697"/>
            <a:ext cx="10798628" cy="4906113"/>
            <a:chOff x="1967380" y="1408697"/>
            <a:chExt cx="8246634" cy="4906113"/>
          </a:xfrm>
        </p:grpSpPr>
        <p:cxnSp>
          <p:nvCxnSpPr>
            <p:cNvPr id="84" name="直接箭头连接符 46">
              <a:extLst>
                <a:ext uri="{FF2B5EF4-FFF2-40B4-BE49-F238E27FC236}">
                  <a16:creationId xmlns:a16="http://schemas.microsoft.com/office/drawing/2014/main" id="{B45084A4-B552-4ED8-89CC-59669BFFC20C}"/>
                </a:ext>
              </a:extLst>
            </p:cNvPr>
            <p:cNvCxnSpPr>
              <a:cxnSpLocks noChangeShapeType="1"/>
            </p:cNvCxnSpPr>
            <p:nvPr/>
          </p:nvCxnSpPr>
          <p:spPr bwMode="auto">
            <a:xfrm flipH="1" flipV="1">
              <a:off x="7286422" y="3996426"/>
              <a:ext cx="1986997" cy="1955462"/>
            </a:xfrm>
            <a:prstGeom prst="straightConnector1">
              <a:avLst/>
            </a:prstGeom>
            <a:noFill/>
            <a:ln w="19050" cmpd="sng">
              <a:solidFill>
                <a:srgbClr val="7030A0"/>
              </a:solidFill>
              <a:round/>
              <a:headEnd/>
              <a:tailEnd type="arrow" w="med" len="med"/>
            </a:ln>
            <a:extLst>
              <a:ext uri="{909E8E84-426E-40DD-AFC4-6F175D3DCCD1}">
                <a14:hiddenFill xmlns:a14="http://schemas.microsoft.com/office/drawing/2010/main">
                  <a:noFill/>
                </a14:hiddenFill>
              </a:ext>
            </a:extLst>
          </p:spPr>
        </p:cxnSp>
        <p:cxnSp>
          <p:nvCxnSpPr>
            <p:cNvPr id="74" name="直接箭头连接符 2">
              <a:extLst>
                <a:ext uri="{FF2B5EF4-FFF2-40B4-BE49-F238E27FC236}">
                  <a16:creationId xmlns:a16="http://schemas.microsoft.com/office/drawing/2014/main" id="{58B61EB9-AC72-44EF-8F1E-498443CC94B9}"/>
                </a:ext>
              </a:extLst>
            </p:cNvPr>
            <p:cNvCxnSpPr>
              <a:cxnSpLocks noChangeShapeType="1"/>
            </p:cNvCxnSpPr>
            <p:nvPr/>
          </p:nvCxnSpPr>
          <p:spPr bwMode="auto">
            <a:xfrm flipV="1">
              <a:off x="6856203" y="3995588"/>
              <a:ext cx="1947548" cy="1943077"/>
            </a:xfrm>
            <a:prstGeom prst="straightConnector1">
              <a:avLst/>
            </a:prstGeom>
            <a:noFill/>
            <a:ln w="19050" cmpd="sng">
              <a:solidFill>
                <a:schemeClr val="accent6">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65" name="直接箭头连接符 2">
              <a:extLst>
                <a:ext uri="{FF2B5EF4-FFF2-40B4-BE49-F238E27FC236}">
                  <a16:creationId xmlns:a16="http://schemas.microsoft.com/office/drawing/2014/main" id="{FB479F15-51AD-443F-A678-53E0B9338816}"/>
                </a:ext>
              </a:extLst>
            </p:cNvPr>
            <p:cNvCxnSpPr>
              <a:cxnSpLocks noChangeShapeType="1"/>
            </p:cNvCxnSpPr>
            <p:nvPr/>
          </p:nvCxnSpPr>
          <p:spPr bwMode="auto">
            <a:xfrm flipH="1" flipV="1">
              <a:off x="4518583" y="3986081"/>
              <a:ext cx="1812056" cy="1952582"/>
            </a:xfrm>
            <a:prstGeom prst="straightConnector1">
              <a:avLst/>
            </a:prstGeom>
            <a:noFill/>
            <a:ln w="19050" cmpd="sng">
              <a:solidFill>
                <a:schemeClr val="accent6">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53" name="直接箭头连接符 3">
              <a:extLst>
                <a:ext uri="{FF2B5EF4-FFF2-40B4-BE49-F238E27FC236}">
                  <a16:creationId xmlns:a16="http://schemas.microsoft.com/office/drawing/2014/main" id="{AE964200-32E8-4D8F-A1D8-7302D75B9055}"/>
                </a:ext>
              </a:extLst>
            </p:cNvPr>
            <p:cNvCxnSpPr>
              <a:cxnSpLocks noChangeShapeType="1"/>
            </p:cNvCxnSpPr>
            <p:nvPr/>
          </p:nvCxnSpPr>
          <p:spPr bwMode="auto">
            <a:xfrm flipV="1">
              <a:off x="4634851" y="3979595"/>
              <a:ext cx="3810803" cy="1959069"/>
            </a:xfrm>
            <a:prstGeom prst="straightConnector1">
              <a:avLst/>
            </a:prstGeom>
            <a:noFill/>
            <a:ln w="19050" cmpd="sng">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57" name="直接箭头连接符 3"/>
            <p:cNvCxnSpPr>
              <a:cxnSpLocks noChangeShapeType="1"/>
            </p:cNvCxnSpPr>
            <p:nvPr/>
          </p:nvCxnSpPr>
          <p:spPr bwMode="auto">
            <a:xfrm flipV="1">
              <a:off x="3377915" y="3998057"/>
              <a:ext cx="0" cy="1974216"/>
            </a:xfrm>
            <a:prstGeom prst="straightConnector1">
              <a:avLst/>
            </a:prstGeom>
            <a:noFill/>
            <a:ln w="19050" cmpd="sng">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46" name="直接箭头连接符 2"/>
            <p:cNvCxnSpPr>
              <a:cxnSpLocks noChangeShapeType="1"/>
            </p:cNvCxnSpPr>
            <p:nvPr/>
          </p:nvCxnSpPr>
          <p:spPr bwMode="auto">
            <a:xfrm flipH="1" flipV="1">
              <a:off x="6475129" y="5055641"/>
              <a:ext cx="0" cy="889511"/>
            </a:xfrm>
            <a:prstGeom prst="straightConnector1">
              <a:avLst/>
            </a:prstGeom>
            <a:noFill/>
            <a:ln w="19050" cmpd="sng">
              <a:solidFill>
                <a:schemeClr val="accent6">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5" name="直接箭头连接符 2"/>
            <p:cNvCxnSpPr>
              <a:cxnSpLocks noChangeShapeType="1"/>
            </p:cNvCxnSpPr>
            <p:nvPr/>
          </p:nvCxnSpPr>
          <p:spPr bwMode="auto">
            <a:xfrm flipV="1">
              <a:off x="7087126" y="5071935"/>
              <a:ext cx="1539956" cy="855885"/>
            </a:xfrm>
            <a:prstGeom prst="straightConnector1">
              <a:avLst/>
            </a:prstGeom>
            <a:noFill/>
            <a:ln w="19050" cmpd="sng">
              <a:solidFill>
                <a:schemeClr val="accent6">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6" name="直接箭头连接符 3"/>
            <p:cNvCxnSpPr>
              <a:cxnSpLocks noChangeShapeType="1"/>
            </p:cNvCxnSpPr>
            <p:nvPr/>
          </p:nvCxnSpPr>
          <p:spPr bwMode="auto">
            <a:xfrm flipV="1">
              <a:off x="3889528" y="3975236"/>
              <a:ext cx="2013385" cy="1978702"/>
            </a:xfrm>
            <a:prstGeom prst="straightConnector1">
              <a:avLst/>
            </a:prstGeom>
            <a:noFill/>
            <a:ln w="19050" cmpd="sng">
              <a:solidFill>
                <a:srgbClr val="0070C0"/>
              </a:solidFill>
              <a:round/>
              <a:headEnd/>
              <a:tailEnd type="arrow" w="med" len="med"/>
            </a:ln>
            <a:extLst>
              <a:ext uri="{909E8E84-426E-40DD-AFC4-6F175D3DCCD1}">
                <a14:hiddenFill xmlns:a14="http://schemas.microsoft.com/office/drawing/2010/main">
                  <a:noFill/>
                </a14:hiddenFill>
              </a:ext>
            </a:extLst>
          </p:spPr>
        </p:cxnSp>
        <p:sp>
          <p:nvSpPr>
            <p:cNvPr id="7" name="TextBox 5"/>
            <p:cNvSpPr txBox="1">
              <a:spLocks noChangeArrowheads="1"/>
            </p:cNvSpPr>
            <p:nvPr/>
          </p:nvSpPr>
          <p:spPr bwMode="auto">
            <a:xfrm>
              <a:off x="3141418" y="4690411"/>
              <a:ext cx="2262159" cy="369332"/>
            </a:xfrm>
            <a:prstGeom prst="rect">
              <a:avLst/>
            </a:prstGeom>
            <a:solidFill>
              <a:schemeClr val="accent3">
                <a:lumMod val="50000"/>
              </a:schemeClr>
            </a:solidFill>
            <a:ln w="28575" cmpd="sng">
              <a:solidFill>
                <a:schemeClr val="accent3">
                  <a:lumMod val="50000"/>
                </a:schemeClr>
              </a:solid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b="1" dirty="0">
                  <a:solidFill>
                    <a:schemeClr val="bg1"/>
                  </a:solidFill>
                  <a:latin typeface="微软雅黑"/>
                  <a:ea typeface="微软雅黑"/>
                  <a:cs typeface="微软雅黑"/>
                </a:rPr>
                <a:t>新一代电子信息技术</a:t>
              </a:r>
            </a:p>
          </p:txBody>
        </p:sp>
        <p:sp>
          <p:nvSpPr>
            <p:cNvPr id="8" name="TextBox 6"/>
            <p:cNvSpPr txBox="1">
              <a:spLocks noChangeArrowheads="1"/>
            </p:cNvSpPr>
            <p:nvPr/>
          </p:nvSpPr>
          <p:spPr bwMode="auto">
            <a:xfrm>
              <a:off x="7960963" y="4686308"/>
              <a:ext cx="1758522" cy="369332"/>
            </a:xfrm>
            <a:prstGeom prst="rect">
              <a:avLst/>
            </a:prstGeom>
            <a:solidFill>
              <a:schemeClr val="accent3">
                <a:lumMod val="50000"/>
              </a:schemeClr>
            </a:solidFill>
            <a:ln w="28575" cmpd="sng">
              <a:solidFill>
                <a:schemeClr val="accent3">
                  <a:lumMod val="50000"/>
                </a:schemeClr>
              </a:solidFill>
              <a:miter lim="800000"/>
              <a:headEnd/>
              <a:tailEnd/>
            </a:ln>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b="1" dirty="0">
                  <a:solidFill>
                    <a:schemeClr val="bg1"/>
                  </a:solidFill>
                  <a:latin typeface="微软雅黑"/>
                  <a:ea typeface="微软雅黑"/>
                  <a:cs typeface="微软雅黑"/>
                </a:rPr>
                <a:t>集成电路工程 </a:t>
              </a:r>
            </a:p>
          </p:txBody>
        </p:sp>
        <p:sp>
          <p:nvSpPr>
            <p:cNvPr id="9" name="TextBox 7"/>
            <p:cNvSpPr txBox="1">
              <a:spLocks noChangeArrowheads="1"/>
            </p:cNvSpPr>
            <p:nvPr/>
          </p:nvSpPr>
          <p:spPr bwMode="auto">
            <a:xfrm>
              <a:off x="3141418" y="3605904"/>
              <a:ext cx="1800493" cy="369332"/>
            </a:xfrm>
            <a:prstGeom prst="rect">
              <a:avLst/>
            </a:prstGeom>
            <a:solidFill>
              <a:schemeClr val="accent1">
                <a:lumMod val="75000"/>
              </a:schemeClr>
            </a:solidFill>
            <a:ln w="9525">
              <a:solidFill>
                <a:srgbClr val="376092"/>
              </a:solid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b="1" dirty="0">
                  <a:solidFill>
                    <a:srgbClr val="FFFFFF"/>
                  </a:solidFill>
                  <a:latin typeface="微软雅黑"/>
                  <a:ea typeface="微软雅黑"/>
                  <a:cs typeface="微软雅黑"/>
                </a:rPr>
                <a:t>电子科学与技术</a:t>
              </a:r>
            </a:p>
          </p:txBody>
        </p:sp>
        <p:sp>
          <p:nvSpPr>
            <p:cNvPr id="12" name="TextBox 12"/>
            <p:cNvSpPr txBox="1">
              <a:spLocks noChangeArrowheads="1"/>
            </p:cNvSpPr>
            <p:nvPr/>
          </p:nvSpPr>
          <p:spPr bwMode="auto">
            <a:xfrm>
              <a:off x="3479700" y="1408697"/>
              <a:ext cx="1742273" cy="338554"/>
            </a:xfrm>
            <a:prstGeom prst="rect">
              <a:avLst/>
            </a:prstGeom>
            <a:noFill/>
            <a:ln w="19050" cmpd="sng">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600" b="1" dirty="0">
                  <a:solidFill>
                    <a:schemeClr val="tx1">
                      <a:lumMod val="75000"/>
                      <a:lumOff val="25000"/>
                    </a:schemeClr>
                  </a:solidFill>
                  <a:latin typeface="微软雅黑"/>
                  <a:ea typeface="微软雅黑"/>
                  <a:cs typeface="微软雅黑"/>
                </a:rPr>
                <a:t>物理电子学</a:t>
              </a:r>
            </a:p>
          </p:txBody>
        </p:sp>
        <p:sp>
          <p:nvSpPr>
            <p:cNvPr id="13" name="TextBox 13"/>
            <p:cNvSpPr txBox="1">
              <a:spLocks noChangeArrowheads="1"/>
            </p:cNvSpPr>
            <p:nvPr/>
          </p:nvSpPr>
          <p:spPr bwMode="auto">
            <a:xfrm>
              <a:off x="3479701" y="1929606"/>
              <a:ext cx="1742273" cy="338554"/>
            </a:xfrm>
            <a:prstGeom prst="rect">
              <a:avLst/>
            </a:prstGeom>
            <a:noFill/>
            <a:ln w="19050" cmpd="sng">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600" b="1" dirty="0">
                  <a:solidFill>
                    <a:schemeClr val="tx1">
                      <a:lumMod val="75000"/>
                      <a:lumOff val="25000"/>
                    </a:schemeClr>
                  </a:solidFill>
                  <a:latin typeface="微软雅黑"/>
                  <a:ea typeface="微软雅黑"/>
                  <a:cs typeface="微软雅黑"/>
                </a:rPr>
                <a:t>微电子学与固体电子学</a:t>
              </a:r>
            </a:p>
          </p:txBody>
        </p:sp>
        <p:sp>
          <p:nvSpPr>
            <p:cNvPr id="14" name="TextBox 14"/>
            <p:cNvSpPr txBox="1">
              <a:spLocks noChangeArrowheads="1"/>
            </p:cNvSpPr>
            <p:nvPr/>
          </p:nvSpPr>
          <p:spPr bwMode="auto">
            <a:xfrm>
              <a:off x="3479700" y="2438402"/>
              <a:ext cx="1742273" cy="338554"/>
            </a:xfrm>
            <a:prstGeom prst="rect">
              <a:avLst/>
            </a:prstGeom>
            <a:noFill/>
            <a:ln w="19050" cmpd="sng">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600" b="1" dirty="0">
                  <a:solidFill>
                    <a:schemeClr val="tx1">
                      <a:lumMod val="75000"/>
                      <a:lumOff val="25000"/>
                    </a:schemeClr>
                  </a:solidFill>
                  <a:latin typeface="微软雅黑"/>
                  <a:ea typeface="微软雅黑"/>
                  <a:cs typeface="微软雅黑"/>
                </a:rPr>
                <a:t>电路与系统</a:t>
              </a:r>
            </a:p>
          </p:txBody>
        </p:sp>
        <p:sp>
          <p:nvSpPr>
            <p:cNvPr id="15" name="TextBox 15"/>
            <p:cNvSpPr txBox="1">
              <a:spLocks noChangeArrowheads="1"/>
            </p:cNvSpPr>
            <p:nvPr/>
          </p:nvSpPr>
          <p:spPr bwMode="auto">
            <a:xfrm>
              <a:off x="3479700" y="2960825"/>
              <a:ext cx="1742273" cy="338554"/>
            </a:xfrm>
            <a:prstGeom prst="rect">
              <a:avLst/>
            </a:prstGeom>
            <a:noFill/>
            <a:ln w="19050" cmpd="sng">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600" b="1" dirty="0">
                  <a:solidFill>
                    <a:schemeClr val="tx1">
                      <a:lumMod val="75000"/>
                      <a:lumOff val="25000"/>
                    </a:schemeClr>
                  </a:solidFill>
                  <a:latin typeface="微软雅黑"/>
                  <a:ea typeface="微软雅黑"/>
                  <a:cs typeface="微软雅黑"/>
                </a:rPr>
                <a:t>电磁场与微波技术</a:t>
              </a:r>
            </a:p>
          </p:txBody>
        </p:sp>
        <p:cxnSp>
          <p:nvCxnSpPr>
            <p:cNvPr id="22" name="肘形连接符 49"/>
            <p:cNvCxnSpPr>
              <a:cxnSpLocks noChangeShapeType="1"/>
              <a:endCxn id="12" idx="1"/>
            </p:cNvCxnSpPr>
            <p:nvPr/>
          </p:nvCxnSpPr>
          <p:spPr bwMode="auto">
            <a:xfrm rot="5400000" flipH="1" flipV="1">
              <a:off x="2363186" y="2490920"/>
              <a:ext cx="2029460" cy="203568"/>
            </a:xfrm>
            <a:prstGeom prst="bentConnector2">
              <a:avLst/>
            </a:prstGeom>
            <a:noFill/>
            <a:ln w="19050" cmpd="sng">
              <a:solidFill>
                <a:srgbClr val="00B0F0"/>
              </a:solidFill>
              <a:round/>
              <a:headEnd/>
              <a:tailEnd/>
            </a:ln>
            <a:extLst>
              <a:ext uri="{909E8E84-426E-40DD-AFC4-6F175D3DCCD1}">
                <a14:hiddenFill xmlns:a14="http://schemas.microsoft.com/office/drawing/2010/main">
                  <a:noFill/>
                </a14:hiddenFill>
              </a:ext>
            </a:extLst>
          </p:spPr>
        </p:cxnSp>
        <p:cxnSp>
          <p:nvCxnSpPr>
            <p:cNvPr id="23" name="直接连接符 63"/>
            <p:cNvCxnSpPr>
              <a:cxnSpLocks noChangeShapeType="1"/>
            </p:cNvCxnSpPr>
            <p:nvPr/>
          </p:nvCxnSpPr>
          <p:spPr bwMode="auto">
            <a:xfrm>
              <a:off x="3276131" y="2127685"/>
              <a:ext cx="203568" cy="0"/>
            </a:xfrm>
            <a:prstGeom prst="line">
              <a:avLst/>
            </a:prstGeom>
            <a:noFill/>
            <a:ln w="19050" cmpd="sng">
              <a:solidFill>
                <a:srgbClr val="00B0F0"/>
              </a:solidFill>
              <a:round/>
              <a:headEnd/>
              <a:tailEnd/>
            </a:ln>
            <a:extLst>
              <a:ext uri="{909E8E84-426E-40DD-AFC4-6F175D3DCCD1}">
                <a14:hiddenFill xmlns:a14="http://schemas.microsoft.com/office/drawing/2010/main">
                  <a:noFill/>
                </a14:hiddenFill>
              </a:ext>
            </a:extLst>
          </p:spPr>
        </p:cxnSp>
        <p:cxnSp>
          <p:nvCxnSpPr>
            <p:cNvPr id="24" name="直接连接符 64"/>
            <p:cNvCxnSpPr>
              <a:cxnSpLocks noChangeShapeType="1"/>
            </p:cNvCxnSpPr>
            <p:nvPr/>
          </p:nvCxnSpPr>
          <p:spPr bwMode="auto">
            <a:xfrm>
              <a:off x="3276131" y="2644342"/>
              <a:ext cx="203568" cy="0"/>
            </a:xfrm>
            <a:prstGeom prst="line">
              <a:avLst/>
            </a:prstGeom>
            <a:noFill/>
            <a:ln w="19050" cmpd="sng">
              <a:solidFill>
                <a:srgbClr val="00B0F0"/>
              </a:solidFill>
              <a:round/>
              <a:headEnd/>
              <a:tailEnd/>
            </a:ln>
            <a:extLst>
              <a:ext uri="{909E8E84-426E-40DD-AFC4-6F175D3DCCD1}">
                <a14:hiddenFill xmlns:a14="http://schemas.microsoft.com/office/drawing/2010/main">
                  <a:noFill/>
                </a14:hiddenFill>
              </a:ext>
            </a:extLst>
          </p:spPr>
        </p:cxnSp>
        <p:cxnSp>
          <p:nvCxnSpPr>
            <p:cNvPr id="25" name="直接连接符 65"/>
            <p:cNvCxnSpPr>
              <a:cxnSpLocks noChangeShapeType="1"/>
            </p:cNvCxnSpPr>
            <p:nvPr/>
          </p:nvCxnSpPr>
          <p:spPr bwMode="auto">
            <a:xfrm>
              <a:off x="3276131" y="3145179"/>
              <a:ext cx="203568" cy="0"/>
            </a:xfrm>
            <a:prstGeom prst="line">
              <a:avLst/>
            </a:prstGeom>
            <a:noFill/>
            <a:ln w="19050" cmpd="sng">
              <a:solidFill>
                <a:srgbClr val="00B0F0"/>
              </a:solidFill>
              <a:round/>
              <a:headEnd/>
              <a:tailEnd/>
            </a:ln>
            <a:extLst>
              <a:ext uri="{909E8E84-426E-40DD-AFC4-6F175D3DCCD1}">
                <a14:hiddenFill xmlns:a14="http://schemas.microsoft.com/office/drawing/2010/main">
                  <a:noFill/>
                </a14:hiddenFill>
              </a:ext>
            </a:extLst>
          </p:spPr>
        </p:cxnSp>
        <p:sp>
          <p:nvSpPr>
            <p:cNvPr id="28" name="TextBox 69"/>
            <p:cNvSpPr txBox="1">
              <a:spLocks noChangeArrowheads="1"/>
            </p:cNvSpPr>
            <p:nvPr/>
          </p:nvSpPr>
          <p:spPr bwMode="auto">
            <a:xfrm>
              <a:off x="1967380" y="594547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b="1" dirty="0">
                  <a:solidFill>
                    <a:schemeClr val="tx1">
                      <a:lumMod val="75000"/>
                      <a:lumOff val="25000"/>
                    </a:schemeClr>
                  </a:solidFill>
                  <a:latin typeface="微软雅黑"/>
                  <a:ea typeface="微软雅黑"/>
                  <a:cs typeface="微软雅黑"/>
                </a:rPr>
                <a:t>本科专业</a:t>
              </a:r>
            </a:p>
          </p:txBody>
        </p:sp>
        <p:sp>
          <p:nvSpPr>
            <p:cNvPr id="29" name="TextBox 70"/>
            <p:cNvSpPr txBox="1">
              <a:spLocks noChangeArrowheads="1"/>
            </p:cNvSpPr>
            <p:nvPr/>
          </p:nvSpPr>
          <p:spPr bwMode="auto">
            <a:xfrm>
              <a:off x="1974878" y="4582380"/>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b="1" dirty="0">
                  <a:solidFill>
                    <a:schemeClr val="tx1">
                      <a:lumMod val="75000"/>
                      <a:lumOff val="25000"/>
                    </a:schemeClr>
                  </a:solidFill>
                  <a:latin typeface="微软雅黑"/>
                  <a:ea typeface="微软雅黑"/>
                  <a:cs typeface="微软雅黑"/>
                </a:rPr>
                <a:t>研究生</a:t>
              </a:r>
              <a:endParaRPr lang="en-US" altLang="zh-CN" b="1" dirty="0">
                <a:solidFill>
                  <a:schemeClr val="tx1">
                    <a:lumMod val="75000"/>
                    <a:lumOff val="25000"/>
                  </a:schemeClr>
                </a:solidFill>
                <a:latin typeface="微软雅黑"/>
                <a:ea typeface="微软雅黑"/>
                <a:cs typeface="微软雅黑"/>
              </a:endParaRPr>
            </a:p>
            <a:p>
              <a:pPr eaLnBrk="1" hangingPunct="1"/>
              <a:r>
                <a:rPr lang="zh-CN" altLang="en-US" b="1" dirty="0">
                  <a:solidFill>
                    <a:schemeClr val="tx1">
                      <a:lumMod val="75000"/>
                      <a:lumOff val="25000"/>
                    </a:schemeClr>
                  </a:solidFill>
                  <a:latin typeface="微软雅黑"/>
                  <a:ea typeface="微软雅黑"/>
                  <a:cs typeface="微软雅黑"/>
                </a:rPr>
                <a:t>专业学位</a:t>
              </a:r>
            </a:p>
          </p:txBody>
        </p:sp>
        <p:sp>
          <p:nvSpPr>
            <p:cNvPr id="30" name="TextBox 71"/>
            <p:cNvSpPr txBox="1">
              <a:spLocks noChangeArrowheads="1"/>
            </p:cNvSpPr>
            <p:nvPr/>
          </p:nvSpPr>
          <p:spPr bwMode="auto">
            <a:xfrm>
              <a:off x="1993884" y="347628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b="1" dirty="0">
                  <a:solidFill>
                    <a:schemeClr val="tx1">
                      <a:lumMod val="75000"/>
                      <a:lumOff val="25000"/>
                    </a:schemeClr>
                  </a:solidFill>
                  <a:latin typeface="微软雅黑"/>
                  <a:ea typeface="微软雅黑"/>
                  <a:cs typeface="微软雅黑"/>
                </a:rPr>
                <a:t>研究生</a:t>
              </a:r>
              <a:endParaRPr lang="en-US" altLang="zh-CN" b="1" dirty="0">
                <a:solidFill>
                  <a:schemeClr val="tx1">
                    <a:lumMod val="75000"/>
                    <a:lumOff val="25000"/>
                  </a:schemeClr>
                </a:solidFill>
                <a:latin typeface="微软雅黑"/>
                <a:ea typeface="微软雅黑"/>
                <a:cs typeface="微软雅黑"/>
              </a:endParaRPr>
            </a:p>
            <a:p>
              <a:pPr eaLnBrk="1" hangingPunct="1"/>
              <a:r>
                <a:rPr lang="zh-CN" altLang="en-US" b="1" dirty="0">
                  <a:solidFill>
                    <a:schemeClr val="tx1">
                      <a:lumMod val="75000"/>
                      <a:lumOff val="25000"/>
                    </a:schemeClr>
                  </a:solidFill>
                  <a:latin typeface="微软雅黑"/>
                  <a:ea typeface="微软雅黑"/>
                  <a:cs typeface="微软雅黑"/>
                </a:rPr>
                <a:t>科学学位</a:t>
              </a:r>
            </a:p>
          </p:txBody>
        </p:sp>
        <p:sp>
          <p:nvSpPr>
            <p:cNvPr id="31" name="TextBox 5"/>
            <p:cNvSpPr txBox="1">
              <a:spLocks noChangeArrowheads="1"/>
            </p:cNvSpPr>
            <p:nvPr/>
          </p:nvSpPr>
          <p:spPr bwMode="auto">
            <a:xfrm>
              <a:off x="6232963" y="5944651"/>
              <a:ext cx="846148" cy="369332"/>
            </a:xfrm>
            <a:prstGeom prst="rect">
              <a:avLst/>
            </a:prstGeom>
            <a:solidFill>
              <a:schemeClr val="bg1"/>
            </a:solidFill>
            <a:ln w="28575" cmpd="sng">
              <a:solidFill>
                <a:schemeClr val="accent6">
                  <a:lumMod val="50000"/>
                </a:schemeClr>
              </a:solid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b="1" dirty="0">
                  <a:solidFill>
                    <a:schemeClr val="accent6">
                      <a:lumMod val="50000"/>
                    </a:schemeClr>
                  </a:solidFill>
                  <a:latin typeface="微软雅黑"/>
                  <a:ea typeface="微软雅黑"/>
                  <a:cs typeface="微软雅黑"/>
                </a:rPr>
                <a:t>信息工程</a:t>
              </a:r>
            </a:p>
          </p:txBody>
        </p:sp>
        <p:sp>
          <p:nvSpPr>
            <p:cNvPr id="10" name="TextBox 9"/>
            <p:cNvSpPr txBox="1">
              <a:spLocks noChangeArrowheads="1"/>
            </p:cNvSpPr>
            <p:nvPr/>
          </p:nvSpPr>
          <p:spPr bwMode="auto">
            <a:xfrm>
              <a:off x="5712718" y="3595060"/>
              <a:ext cx="1800493" cy="369332"/>
            </a:xfrm>
            <a:prstGeom prst="rect">
              <a:avLst/>
            </a:prstGeom>
            <a:solidFill>
              <a:srgbClr val="376092"/>
            </a:solidFill>
            <a:ln w="9525">
              <a:solidFill>
                <a:schemeClr val="accent1">
                  <a:lumMod val="75000"/>
                </a:schemeClr>
              </a:solid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b="1" dirty="0">
                  <a:solidFill>
                    <a:srgbClr val="FFFFFF"/>
                  </a:solidFill>
                  <a:latin typeface="微软雅黑"/>
                  <a:ea typeface="微软雅黑"/>
                  <a:cs typeface="微软雅黑"/>
                </a:rPr>
                <a:t>信息与通信工程</a:t>
              </a:r>
            </a:p>
          </p:txBody>
        </p:sp>
        <p:sp>
          <p:nvSpPr>
            <p:cNvPr id="11" name="TextBox 10"/>
            <p:cNvSpPr txBox="1">
              <a:spLocks noChangeArrowheads="1"/>
            </p:cNvSpPr>
            <p:nvPr/>
          </p:nvSpPr>
          <p:spPr bwMode="auto">
            <a:xfrm>
              <a:off x="6059879" y="2418057"/>
              <a:ext cx="1226543" cy="338554"/>
            </a:xfrm>
            <a:prstGeom prst="rect">
              <a:avLst/>
            </a:prstGeom>
            <a:noFill/>
            <a:ln w="19050" cmpd="sng">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600" b="1" dirty="0">
                  <a:solidFill>
                    <a:schemeClr val="tx1">
                      <a:lumMod val="75000"/>
                      <a:lumOff val="25000"/>
                    </a:schemeClr>
                  </a:solidFill>
                  <a:latin typeface="微软雅黑"/>
                  <a:ea typeface="微软雅黑"/>
                  <a:cs typeface="微软雅黑"/>
                </a:rPr>
                <a:t>信号与信息处理</a:t>
              </a:r>
            </a:p>
          </p:txBody>
        </p:sp>
        <p:cxnSp>
          <p:nvCxnSpPr>
            <p:cNvPr id="26" name="直接连接符 26"/>
            <p:cNvCxnSpPr>
              <a:cxnSpLocks noChangeShapeType="1"/>
            </p:cNvCxnSpPr>
            <p:nvPr/>
          </p:nvCxnSpPr>
          <p:spPr bwMode="auto">
            <a:xfrm>
              <a:off x="5823482" y="3164303"/>
              <a:ext cx="1026188" cy="21903"/>
            </a:xfrm>
            <a:prstGeom prst="line">
              <a:avLst/>
            </a:prstGeom>
            <a:noFill/>
            <a:ln w="19050" cmpd="sng">
              <a:solidFill>
                <a:srgbClr val="00B0F0"/>
              </a:solidFill>
              <a:round/>
              <a:headEnd/>
              <a:tailEnd/>
            </a:ln>
            <a:extLst>
              <a:ext uri="{909E8E84-426E-40DD-AFC4-6F175D3DCCD1}">
                <a14:hiddenFill xmlns:a14="http://schemas.microsoft.com/office/drawing/2010/main">
                  <a:noFill/>
                </a14:hiddenFill>
              </a:ext>
            </a:extLst>
          </p:spPr>
        </p:cxnSp>
        <p:cxnSp>
          <p:nvCxnSpPr>
            <p:cNvPr id="27" name="肘形连接符 49"/>
            <p:cNvCxnSpPr>
              <a:cxnSpLocks noChangeShapeType="1"/>
              <a:endCxn id="11" idx="1"/>
            </p:cNvCxnSpPr>
            <p:nvPr/>
          </p:nvCxnSpPr>
          <p:spPr bwMode="auto">
            <a:xfrm rot="5400000" flipH="1" flipV="1">
              <a:off x="5439388" y="2980308"/>
              <a:ext cx="1013465" cy="227518"/>
            </a:xfrm>
            <a:prstGeom prst="bentConnector2">
              <a:avLst/>
            </a:prstGeom>
            <a:noFill/>
            <a:ln w="19050" cmpd="sng">
              <a:solidFill>
                <a:srgbClr val="00B0F0"/>
              </a:solidFill>
              <a:round/>
              <a:headEnd/>
              <a:tailEnd/>
            </a:ln>
            <a:extLst>
              <a:ext uri="{909E8E84-426E-40DD-AFC4-6F175D3DCCD1}">
                <a14:hiddenFill xmlns:a14="http://schemas.microsoft.com/office/drawing/2010/main">
                  <a:noFill/>
                </a14:hiddenFill>
              </a:ext>
            </a:extLst>
          </p:spPr>
        </p:cxnSp>
        <p:sp>
          <p:nvSpPr>
            <p:cNvPr id="33" name="TextBox 11"/>
            <p:cNvSpPr txBox="1">
              <a:spLocks noChangeArrowheads="1"/>
            </p:cNvSpPr>
            <p:nvPr/>
          </p:nvSpPr>
          <p:spPr bwMode="auto">
            <a:xfrm>
              <a:off x="6059878" y="2967737"/>
              <a:ext cx="1226543" cy="338554"/>
            </a:xfrm>
            <a:prstGeom prst="rect">
              <a:avLst/>
            </a:prstGeom>
            <a:solidFill>
              <a:srgbClr val="FFFFFF"/>
            </a:solidFill>
            <a:ln w="19050" cmpd="sng">
              <a:solidFill>
                <a:srgbClr val="00B0F0"/>
              </a:solidFill>
              <a:miter lim="800000"/>
              <a:headEnd/>
              <a:tailEnd/>
            </a:ln>
          </p:spPr>
          <p:txBody>
            <a:bodyPr wrap="square" lIns="36000" rIns="3600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600" b="1" dirty="0">
                  <a:solidFill>
                    <a:schemeClr val="tx1">
                      <a:lumMod val="75000"/>
                      <a:lumOff val="25000"/>
                    </a:schemeClr>
                  </a:solidFill>
                  <a:latin typeface="微软雅黑"/>
                  <a:ea typeface="微软雅黑"/>
                  <a:cs typeface="微软雅黑"/>
                </a:rPr>
                <a:t>通信与信息系统</a:t>
              </a:r>
            </a:p>
          </p:txBody>
        </p:sp>
        <p:sp>
          <p:nvSpPr>
            <p:cNvPr id="32" name="TextBox 3"/>
            <p:cNvSpPr txBox="1">
              <a:spLocks noChangeArrowheads="1"/>
            </p:cNvSpPr>
            <p:nvPr/>
          </p:nvSpPr>
          <p:spPr bwMode="auto">
            <a:xfrm>
              <a:off x="3354169" y="5945478"/>
              <a:ext cx="1374990" cy="369332"/>
            </a:xfrm>
            <a:prstGeom prst="rect">
              <a:avLst/>
            </a:prstGeom>
            <a:solidFill>
              <a:schemeClr val="bg1"/>
            </a:solidFill>
            <a:ln w="28575" cmpd="sng">
              <a:solidFill>
                <a:srgbClr val="0070C0"/>
              </a:solid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b="1" dirty="0">
                  <a:solidFill>
                    <a:srgbClr val="0070C0"/>
                  </a:solidFill>
                  <a:latin typeface="微软雅黑"/>
                  <a:ea typeface="微软雅黑"/>
                  <a:cs typeface="微软雅黑"/>
                </a:rPr>
                <a:t>电子科学与技术</a:t>
              </a:r>
            </a:p>
          </p:txBody>
        </p:sp>
        <p:sp>
          <p:nvSpPr>
            <p:cNvPr id="36" name="TextBox 3"/>
            <p:cNvSpPr txBox="1">
              <a:spLocks noChangeArrowheads="1"/>
            </p:cNvSpPr>
            <p:nvPr/>
          </p:nvSpPr>
          <p:spPr bwMode="auto">
            <a:xfrm>
              <a:off x="8200992" y="5944651"/>
              <a:ext cx="1551271" cy="369332"/>
            </a:xfrm>
            <a:prstGeom prst="rect">
              <a:avLst/>
            </a:prstGeom>
            <a:solidFill>
              <a:srgbClr val="FFFFFF"/>
            </a:solidFill>
            <a:ln w="28575" cmpd="sng">
              <a:solidFill>
                <a:srgbClr val="7030A0"/>
              </a:solid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b="1" dirty="0">
                  <a:solidFill>
                    <a:srgbClr val="7030A0"/>
                  </a:solidFill>
                  <a:latin typeface="微软雅黑"/>
                  <a:ea typeface="微软雅黑"/>
                  <a:cs typeface="微软雅黑"/>
                </a:rPr>
                <a:t>微电子科学与工程</a:t>
              </a:r>
            </a:p>
          </p:txBody>
        </p:sp>
        <p:cxnSp>
          <p:nvCxnSpPr>
            <p:cNvPr id="45" name="直接箭头连接符 46"/>
            <p:cNvCxnSpPr>
              <a:cxnSpLocks noChangeShapeType="1"/>
              <a:stCxn id="36" idx="0"/>
            </p:cNvCxnSpPr>
            <p:nvPr/>
          </p:nvCxnSpPr>
          <p:spPr bwMode="auto">
            <a:xfrm flipH="1" flipV="1">
              <a:off x="7239508" y="5071935"/>
              <a:ext cx="1737119" cy="872716"/>
            </a:xfrm>
            <a:prstGeom prst="straightConnector1">
              <a:avLst/>
            </a:prstGeom>
            <a:noFill/>
            <a:ln w="19050" cmpd="sng">
              <a:solidFill>
                <a:srgbClr val="7030A0"/>
              </a:solidFill>
              <a:round/>
              <a:headEnd/>
              <a:tailEnd type="arrow" w="med" len="med"/>
            </a:ln>
            <a:extLst>
              <a:ext uri="{909E8E84-426E-40DD-AFC4-6F175D3DCCD1}">
                <a14:hiddenFill xmlns:a14="http://schemas.microsoft.com/office/drawing/2010/main">
                  <a:noFill/>
                </a14:hiddenFill>
              </a:ext>
            </a:extLst>
          </p:spPr>
        </p:cxnSp>
        <p:cxnSp>
          <p:nvCxnSpPr>
            <p:cNvPr id="40" name="直接箭头连接符 2"/>
            <p:cNvCxnSpPr>
              <a:cxnSpLocks noChangeShapeType="1"/>
            </p:cNvCxnSpPr>
            <p:nvPr/>
          </p:nvCxnSpPr>
          <p:spPr bwMode="auto">
            <a:xfrm flipH="1" flipV="1">
              <a:off x="6714202" y="3964393"/>
              <a:ext cx="0" cy="1980259"/>
            </a:xfrm>
            <a:prstGeom prst="straightConnector1">
              <a:avLst/>
            </a:prstGeom>
            <a:noFill/>
            <a:ln w="19050" cmpd="sng">
              <a:solidFill>
                <a:schemeClr val="accent6">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42" name="直接箭头连接符 2"/>
            <p:cNvCxnSpPr>
              <a:cxnSpLocks noChangeShapeType="1"/>
              <a:endCxn id="7" idx="2"/>
            </p:cNvCxnSpPr>
            <p:nvPr/>
          </p:nvCxnSpPr>
          <p:spPr bwMode="auto">
            <a:xfrm flipH="1" flipV="1">
              <a:off x="4272497" y="5059743"/>
              <a:ext cx="1954650" cy="896368"/>
            </a:xfrm>
            <a:prstGeom prst="straightConnector1">
              <a:avLst/>
            </a:prstGeom>
            <a:noFill/>
            <a:ln w="19050" cmpd="sng">
              <a:solidFill>
                <a:schemeClr val="accent6">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52" name="直接箭头连接符 3"/>
            <p:cNvCxnSpPr>
              <a:cxnSpLocks noChangeShapeType="1"/>
              <a:endCxn id="39" idx="1"/>
            </p:cNvCxnSpPr>
            <p:nvPr/>
          </p:nvCxnSpPr>
          <p:spPr bwMode="auto">
            <a:xfrm flipV="1">
              <a:off x="4200908" y="4870974"/>
              <a:ext cx="1930604" cy="1080914"/>
            </a:xfrm>
            <a:prstGeom prst="straightConnector1">
              <a:avLst/>
            </a:prstGeom>
            <a:noFill/>
            <a:ln w="19050" cmpd="sng">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55" name="直接箭头连接符 3"/>
            <p:cNvCxnSpPr>
              <a:cxnSpLocks noChangeShapeType="1"/>
            </p:cNvCxnSpPr>
            <p:nvPr/>
          </p:nvCxnSpPr>
          <p:spPr bwMode="auto">
            <a:xfrm flipV="1">
              <a:off x="3698884" y="5090213"/>
              <a:ext cx="0" cy="854439"/>
            </a:xfrm>
            <a:prstGeom prst="straightConnector1">
              <a:avLst/>
            </a:prstGeom>
            <a:noFill/>
            <a:ln w="19050" cmpd="sng">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59" name="直接箭头连接符 46"/>
            <p:cNvCxnSpPr>
              <a:cxnSpLocks noChangeShapeType="1"/>
            </p:cNvCxnSpPr>
            <p:nvPr/>
          </p:nvCxnSpPr>
          <p:spPr bwMode="auto">
            <a:xfrm flipH="1" flipV="1">
              <a:off x="5221973" y="5090213"/>
              <a:ext cx="3004611" cy="1023916"/>
            </a:xfrm>
            <a:prstGeom prst="straightConnector1">
              <a:avLst/>
            </a:prstGeom>
            <a:noFill/>
            <a:ln w="19050" cmpd="sng">
              <a:solidFill>
                <a:srgbClr val="7030A0"/>
              </a:solidFill>
              <a:round/>
              <a:headEnd/>
              <a:tailEnd type="arrow" w="med" len="med"/>
            </a:ln>
            <a:extLst>
              <a:ext uri="{909E8E84-426E-40DD-AFC4-6F175D3DCCD1}">
                <a14:hiddenFill xmlns:a14="http://schemas.microsoft.com/office/drawing/2010/main">
                  <a:noFill/>
                </a14:hiddenFill>
              </a:ext>
            </a:extLst>
          </p:spPr>
        </p:cxnSp>
        <p:cxnSp>
          <p:nvCxnSpPr>
            <p:cNvPr id="63" name="直接箭头连接符 46"/>
            <p:cNvCxnSpPr>
              <a:cxnSpLocks noChangeShapeType="1"/>
            </p:cNvCxnSpPr>
            <p:nvPr/>
          </p:nvCxnSpPr>
          <p:spPr bwMode="auto">
            <a:xfrm flipH="1" flipV="1">
              <a:off x="4890439" y="3986081"/>
              <a:ext cx="3628175" cy="1970028"/>
            </a:xfrm>
            <a:prstGeom prst="straightConnector1">
              <a:avLst/>
            </a:prstGeom>
            <a:noFill/>
            <a:ln w="19050" cmpd="sng">
              <a:solidFill>
                <a:srgbClr val="7030A0"/>
              </a:solidFill>
              <a:round/>
              <a:headEnd/>
              <a:tailEnd type="arrow" w="med" len="med"/>
            </a:ln>
            <a:extLst>
              <a:ext uri="{909E8E84-426E-40DD-AFC4-6F175D3DCCD1}">
                <a14:hiddenFill xmlns:a14="http://schemas.microsoft.com/office/drawing/2010/main">
                  <a:noFill/>
                </a14:hiddenFill>
              </a:ext>
            </a:extLst>
          </p:spPr>
        </p:cxnSp>
        <p:sp>
          <p:nvSpPr>
            <p:cNvPr id="39" name="TextBox 5">
              <a:extLst>
                <a:ext uri="{FF2B5EF4-FFF2-40B4-BE49-F238E27FC236}">
                  <a16:creationId xmlns:a16="http://schemas.microsoft.com/office/drawing/2014/main" id="{51E37C7B-F31F-4F67-9E9D-24FAE437FA32}"/>
                </a:ext>
              </a:extLst>
            </p:cNvPr>
            <p:cNvSpPr txBox="1">
              <a:spLocks noChangeArrowheads="1"/>
            </p:cNvSpPr>
            <p:nvPr/>
          </p:nvSpPr>
          <p:spPr bwMode="auto">
            <a:xfrm>
              <a:off x="6131512" y="4686308"/>
              <a:ext cx="1107996" cy="369332"/>
            </a:xfrm>
            <a:prstGeom prst="rect">
              <a:avLst/>
            </a:prstGeom>
            <a:solidFill>
              <a:schemeClr val="accent3">
                <a:lumMod val="50000"/>
              </a:schemeClr>
            </a:solidFill>
            <a:ln w="28575" cmpd="sng">
              <a:solidFill>
                <a:schemeClr val="accent3">
                  <a:lumMod val="50000"/>
                </a:schemeClr>
              </a:solid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b="1" dirty="0">
                  <a:solidFill>
                    <a:schemeClr val="bg1"/>
                  </a:solidFill>
                  <a:latin typeface="微软雅黑"/>
                  <a:ea typeface="微软雅黑"/>
                  <a:cs typeface="微软雅黑"/>
                </a:rPr>
                <a:t>通信工程</a:t>
              </a:r>
            </a:p>
          </p:txBody>
        </p:sp>
        <p:sp>
          <p:nvSpPr>
            <p:cNvPr id="41" name="TextBox 9">
              <a:extLst>
                <a:ext uri="{FF2B5EF4-FFF2-40B4-BE49-F238E27FC236}">
                  <a16:creationId xmlns:a16="http://schemas.microsoft.com/office/drawing/2014/main" id="{75ECF97A-1DD1-48F2-97ED-5E5F4FE8E15E}"/>
                </a:ext>
              </a:extLst>
            </p:cNvPr>
            <p:cNvSpPr txBox="1">
              <a:spLocks noChangeArrowheads="1"/>
            </p:cNvSpPr>
            <p:nvPr/>
          </p:nvSpPr>
          <p:spPr bwMode="auto">
            <a:xfrm>
              <a:off x="7951856" y="3611892"/>
              <a:ext cx="2262158" cy="369332"/>
            </a:xfrm>
            <a:prstGeom prst="rect">
              <a:avLst/>
            </a:prstGeom>
            <a:solidFill>
              <a:srgbClr val="376092"/>
            </a:solidFill>
            <a:ln w="9525">
              <a:solidFill>
                <a:schemeClr val="accent1">
                  <a:lumMod val="75000"/>
                </a:schemeClr>
              </a:solid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b="1" dirty="0">
                  <a:solidFill>
                    <a:srgbClr val="FFFFFF"/>
                  </a:solidFill>
                  <a:latin typeface="微软雅黑"/>
                  <a:ea typeface="微软雅黑"/>
                  <a:cs typeface="微软雅黑"/>
                </a:rPr>
                <a:t>集成电路科学与工程</a:t>
              </a:r>
            </a:p>
          </p:txBody>
        </p:sp>
        <p:cxnSp>
          <p:nvCxnSpPr>
            <p:cNvPr id="56" name="直接箭头连接符 3">
              <a:extLst>
                <a:ext uri="{FF2B5EF4-FFF2-40B4-BE49-F238E27FC236}">
                  <a16:creationId xmlns:a16="http://schemas.microsoft.com/office/drawing/2014/main" id="{71AC3721-B51E-48FB-A556-44C7E0C4BEFE}"/>
                </a:ext>
              </a:extLst>
            </p:cNvPr>
            <p:cNvCxnSpPr>
              <a:cxnSpLocks noChangeShapeType="1"/>
              <a:stCxn id="32" idx="3"/>
            </p:cNvCxnSpPr>
            <p:nvPr/>
          </p:nvCxnSpPr>
          <p:spPr bwMode="auto">
            <a:xfrm flipV="1">
              <a:off x="4729159" y="5074106"/>
              <a:ext cx="3590160" cy="1056038"/>
            </a:xfrm>
            <a:prstGeom prst="straightConnector1">
              <a:avLst/>
            </a:prstGeom>
            <a:noFill/>
            <a:ln w="19050" cmpd="sng">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87" name="直接箭头连接符 46">
              <a:extLst>
                <a:ext uri="{FF2B5EF4-FFF2-40B4-BE49-F238E27FC236}">
                  <a16:creationId xmlns:a16="http://schemas.microsoft.com/office/drawing/2014/main" id="{109709FB-3953-4819-A82F-F0782B06B76B}"/>
                </a:ext>
              </a:extLst>
            </p:cNvPr>
            <p:cNvCxnSpPr>
              <a:cxnSpLocks noChangeShapeType="1"/>
            </p:cNvCxnSpPr>
            <p:nvPr/>
          </p:nvCxnSpPr>
          <p:spPr bwMode="auto">
            <a:xfrm flipH="1" flipV="1">
              <a:off x="9535696" y="5065196"/>
              <a:ext cx="0" cy="879954"/>
            </a:xfrm>
            <a:prstGeom prst="straightConnector1">
              <a:avLst/>
            </a:prstGeom>
            <a:noFill/>
            <a:ln w="19050" cmpd="sng">
              <a:solidFill>
                <a:srgbClr val="7030A0"/>
              </a:solidFill>
              <a:round/>
              <a:headEnd/>
              <a:tailEnd type="arrow" w="med" len="med"/>
            </a:ln>
            <a:extLst>
              <a:ext uri="{909E8E84-426E-40DD-AFC4-6F175D3DCCD1}">
                <a14:hiddenFill xmlns:a14="http://schemas.microsoft.com/office/drawing/2010/main">
                  <a:noFill/>
                </a14:hiddenFill>
              </a:ext>
            </a:extLst>
          </p:spPr>
        </p:cxnSp>
        <p:cxnSp>
          <p:nvCxnSpPr>
            <p:cNvPr id="90" name="直接箭头连接符 46">
              <a:extLst>
                <a:ext uri="{FF2B5EF4-FFF2-40B4-BE49-F238E27FC236}">
                  <a16:creationId xmlns:a16="http://schemas.microsoft.com/office/drawing/2014/main" id="{92CD6976-42E5-41D3-A72E-C872B4418A91}"/>
                </a:ext>
              </a:extLst>
            </p:cNvPr>
            <p:cNvCxnSpPr>
              <a:cxnSpLocks noChangeShapeType="1"/>
            </p:cNvCxnSpPr>
            <p:nvPr/>
          </p:nvCxnSpPr>
          <p:spPr bwMode="auto">
            <a:xfrm flipV="1">
              <a:off x="9752263" y="3990283"/>
              <a:ext cx="113386" cy="1954867"/>
            </a:xfrm>
            <a:prstGeom prst="straightConnector1">
              <a:avLst/>
            </a:prstGeom>
            <a:noFill/>
            <a:ln w="19050" cmpd="sng">
              <a:solidFill>
                <a:srgbClr val="7030A0"/>
              </a:solidFill>
              <a:round/>
              <a:headEnd/>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1531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w="19050">
          <a:solidFill>
            <a:schemeClr val="tx1">
              <a:lumMod val="75000"/>
              <a:lumOff val="2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28912</TotalTime>
  <Words>3653</Words>
  <Application>Microsoft Office PowerPoint</Application>
  <PresentationFormat>宽屏</PresentationFormat>
  <Paragraphs>400</Paragraphs>
  <Slides>48</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48</vt:i4>
      </vt:variant>
    </vt:vector>
  </HeadingPairs>
  <TitlesOfParts>
    <vt:vector size="66" baseType="lpstr">
      <vt:lpstr>华文行楷</vt:lpstr>
      <vt:lpstr>Segoe UI Black</vt:lpstr>
      <vt:lpstr>Georgia</vt:lpstr>
      <vt:lpstr>Wingdings</vt:lpstr>
      <vt:lpstr>华文中宋</vt:lpstr>
      <vt:lpstr>Arial</vt:lpstr>
      <vt:lpstr>Brush Script MT</vt:lpstr>
      <vt:lpstr>华文琥珀</vt:lpstr>
      <vt:lpstr>Calibri</vt:lpstr>
      <vt:lpstr>宋体</vt:lpstr>
      <vt:lpstr>黑体</vt:lpstr>
      <vt:lpstr>微软雅黑</vt:lpstr>
      <vt:lpstr>Times New Roman</vt:lpstr>
      <vt:lpstr>Arial Unicode MS</vt:lpstr>
      <vt:lpstr>Segoe UI</vt:lpstr>
      <vt:lpstr>Symbol</vt:lpstr>
      <vt:lpstr>微软雅黑 Light</vt:lpstr>
      <vt:lpstr>Office 主题​​</vt:lpstr>
      <vt:lpstr>PowerPoint 演示文稿</vt:lpstr>
      <vt:lpstr>知识图谱</vt:lpstr>
      <vt:lpstr>内容提要</vt:lpstr>
      <vt:lpstr>学科、专业</vt:lpstr>
      <vt:lpstr>学位授予和人才培养学科目录（2011）                            </vt:lpstr>
      <vt:lpstr>专业学位</vt:lpstr>
      <vt:lpstr>电子信息 (0854) 类别下设领域</vt:lpstr>
      <vt:lpstr>教育部普通高校本科专业目录（2012）      </vt:lpstr>
      <vt:lpstr>浙江大学信息与电子工程学院、微纳电子学院学科专业</vt:lpstr>
      <vt:lpstr>内容提要</vt:lpstr>
      <vt:lpstr>电子信息技术高度融合发展的时代</vt:lpstr>
      <vt:lpstr>浙江大学信电学院本科专业定位 </vt:lpstr>
      <vt:lpstr>电子信息类本科专业</vt:lpstr>
      <vt:lpstr>学科方向课程群</vt:lpstr>
      <vt:lpstr>电子科学与技术</vt:lpstr>
      <vt:lpstr>信息工程</vt:lpstr>
      <vt:lpstr>微电子科学与工程</vt:lpstr>
      <vt:lpstr>实验实践教学环节</vt:lpstr>
      <vt:lpstr>综合性实验课程 (电子科学与技术 &amp; 信息工程) </vt:lpstr>
      <vt:lpstr>科研实践</vt:lpstr>
      <vt:lpstr>课程体系特点</vt:lpstr>
      <vt:lpstr>内容提要</vt:lpstr>
      <vt:lpstr>努力成为世界主要科学中心和创新高地</vt:lpstr>
      <vt:lpstr>信息科技领域</vt:lpstr>
      <vt:lpstr>生物医药领域</vt:lpstr>
      <vt:lpstr>智能制造领域</vt:lpstr>
      <vt:lpstr>能源环境领域</vt:lpstr>
      <vt:lpstr>——摘自习近平在两院院士大会、中国科协第十次全国代表大会上的讲话</vt:lpstr>
      <vt:lpstr>新科技革命和产业变革扑面而来</vt:lpstr>
      <vt:lpstr>第四次工业革命</vt:lpstr>
      <vt:lpstr>中国制造2025</vt:lpstr>
      <vt:lpstr>内容提要</vt:lpstr>
      <vt:lpstr>世界进入创新3.0时代</vt:lpstr>
      <vt:lpstr>创新3.0的新特征：“加减乘除”</vt:lpstr>
      <vt:lpstr>颠覆性思维 (从0到1的突破)</vt:lpstr>
      <vt:lpstr>新经济发展需要工程人才支撑</vt:lpstr>
      <vt:lpstr>CDIO工程教育理念</vt:lpstr>
      <vt:lpstr>工程教育认证</vt:lpstr>
      <vt:lpstr>中国工程教育专业认证标准 (2015版) 毕业要求 (1, 2, 3, 4)</vt:lpstr>
      <vt:lpstr>中国工程教育专业认证标准 (2015版) 毕业要求 (5, 6, 7, 8)</vt:lpstr>
      <vt:lpstr>中国工程教育专业认证标准 (2015版) 毕业要求 (9, 10, 11, 12)</vt:lpstr>
      <vt:lpstr>"新工科"环境下的工科生应具备的素质</vt:lpstr>
      <vt:lpstr>KAQ 2.0</vt:lpstr>
      <vt:lpstr>STEM</vt:lpstr>
      <vt:lpstr>基于学科融合的STEAM教育：STEM的进一步延伸</vt:lpstr>
      <vt:lpstr>大学学习</vt:lpstr>
      <vt:lpstr>6 知识点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XM</dc:creator>
  <cp:lastModifiedBy>zjush</cp:lastModifiedBy>
  <cp:revision>1169</cp:revision>
  <cp:lastPrinted>2015-09-13T13:07:31Z</cp:lastPrinted>
  <dcterms:created xsi:type="dcterms:W3CDTF">2012-01-19T22:55:48Z</dcterms:created>
  <dcterms:modified xsi:type="dcterms:W3CDTF">2021-12-27T12:58:03Z</dcterms:modified>
</cp:coreProperties>
</file>